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Lst>
  <p:sldSz cx="18288000" cy="10287000"/>
  <p:notesSz cx="6858000" cy="9144000"/>
  <p:embeddedFontLst>
    <p:embeddedFont>
      <p:font typeface="Montserrat" panose="00000500000000000000" pitchFamily="2" charset="-93"/>
      <p:regular r:id="rId11"/>
      <p:bold r:id="rId12"/>
      <p:italic r:id="rId13"/>
      <p:boldItalic r:id="rId1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9E77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711" autoAdjust="0"/>
  </p:normalViewPr>
  <p:slideViewPr>
    <p:cSldViewPr>
      <p:cViewPr varScale="1">
        <p:scale>
          <a:sx n="75" d="100"/>
          <a:sy n="75" d="100"/>
        </p:scale>
        <p:origin x="474" y="6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3.fntdata"/><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2.fntdata"/><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4.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1/9/2025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1/9/2025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1/9/2025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1/9/2025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7.sv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7.sv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7.svg"/></Relationships>
</file>

<file path=ppt/slides/_rels/slide5.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10.png"/><Relationship Id="rId7"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2.svg"/><Relationship Id="rId5" Type="http://schemas.openxmlformats.org/officeDocument/2006/relationships/image" Target="../media/image11.png"/><Relationship Id="rId10" Type="http://schemas.openxmlformats.org/officeDocument/2006/relationships/image" Target="../media/image16.svg"/><Relationship Id="rId4" Type="http://schemas.openxmlformats.org/officeDocument/2006/relationships/image" Target="../media/image9.png"/><Relationship Id="rId9"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5.png"/><Relationship Id="rId7" Type="http://schemas.openxmlformats.org/officeDocument/2006/relationships/image" Target="../media/image18.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7.sv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7.sv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3.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928665" y="645697"/>
            <a:ext cx="16598104" cy="995428"/>
            <a:chOff x="0" y="0"/>
            <a:chExt cx="4371517" cy="262170"/>
          </a:xfrm>
        </p:grpSpPr>
        <p:sp>
          <p:nvSpPr>
            <p:cNvPr id="3" name="Freeform 3"/>
            <p:cNvSpPr/>
            <p:nvPr/>
          </p:nvSpPr>
          <p:spPr>
            <a:xfrm>
              <a:off x="0" y="0"/>
              <a:ext cx="4371517" cy="262170"/>
            </a:xfrm>
            <a:custGeom>
              <a:avLst/>
              <a:gdLst/>
              <a:ahLst/>
              <a:cxnLst/>
              <a:rect l="l" t="t" r="r" b="b"/>
              <a:pathLst>
                <a:path w="4371517" h="262170">
                  <a:moveTo>
                    <a:pt x="29852" y="0"/>
                  </a:moveTo>
                  <a:lnTo>
                    <a:pt x="4341666" y="0"/>
                  </a:lnTo>
                  <a:cubicBezTo>
                    <a:pt x="4349583" y="0"/>
                    <a:pt x="4357176" y="3145"/>
                    <a:pt x="4362774" y="8743"/>
                  </a:cubicBezTo>
                  <a:cubicBezTo>
                    <a:pt x="4368372" y="14342"/>
                    <a:pt x="4371517" y="21935"/>
                    <a:pt x="4371517" y="29852"/>
                  </a:cubicBezTo>
                  <a:lnTo>
                    <a:pt x="4371517" y="232318"/>
                  </a:lnTo>
                  <a:cubicBezTo>
                    <a:pt x="4371517" y="248805"/>
                    <a:pt x="4358152" y="262170"/>
                    <a:pt x="4341666" y="262170"/>
                  </a:cubicBezTo>
                  <a:lnTo>
                    <a:pt x="29852" y="262170"/>
                  </a:lnTo>
                  <a:cubicBezTo>
                    <a:pt x="21935" y="262170"/>
                    <a:pt x="14342" y="259025"/>
                    <a:pt x="8743" y="253427"/>
                  </a:cubicBezTo>
                  <a:cubicBezTo>
                    <a:pt x="3145" y="247829"/>
                    <a:pt x="0" y="240236"/>
                    <a:pt x="0" y="232318"/>
                  </a:cubicBezTo>
                  <a:lnTo>
                    <a:pt x="0" y="29852"/>
                  </a:lnTo>
                  <a:cubicBezTo>
                    <a:pt x="0" y="21935"/>
                    <a:pt x="3145" y="14342"/>
                    <a:pt x="8743" y="8743"/>
                  </a:cubicBezTo>
                  <a:cubicBezTo>
                    <a:pt x="14342" y="3145"/>
                    <a:pt x="21935" y="0"/>
                    <a:pt x="29852" y="0"/>
                  </a:cubicBezTo>
                  <a:close/>
                </a:path>
              </a:pathLst>
            </a:custGeom>
            <a:solidFill>
              <a:srgbClr val="000000">
                <a:alpha val="0"/>
              </a:srgbClr>
            </a:solidFill>
            <a:ln w="38100" cap="rnd">
              <a:solidFill>
                <a:srgbClr val="E5E1DA"/>
              </a:solidFill>
              <a:prstDash val="solid"/>
              <a:round/>
            </a:ln>
          </p:spPr>
        </p:sp>
        <p:sp>
          <p:nvSpPr>
            <p:cNvPr id="4" name="TextBox 4"/>
            <p:cNvSpPr txBox="1"/>
            <p:nvPr/>
          </p:nvSpPr>
          <p:spPr>
            <a:xfrm>
              <a:off x="0" y="-38100"/>
              <a:ext cx="4371517" cy="300270"/>
            </a:xfrm>
            <a:prstGeom prst="rect">
              <a:avLst/>
            </a:prstGeom>
          </p:spPr>
          <p:txBody>
            <a:bodyPr lIns="50800" tIns="50800" rIns="50800" bIns="50800" rtlCol="0" anchor="ctr"/>
            <a:lstStyle/>
            <a:p>
              <a:pPr algn="ctr">
                <a:lnSpc>
                  <a:spcPts val="2659"/>
                </a:lnSpc>
              </a:pPr>
              <a:endParaRPr>
                <a:latin typeface="Montserrat" pitchFamily="2" charset="0"/>
              </a:endParaRPr>
            </a:p>
          </p:txBody>
        </p:sp>
      </p:grpSp>
      <p:sp>
        <p:nvSpPr>
          <p:cNvPr id="5" name="Freeform 5"/>
          <p:cNvSpPr/>
          <p:nvPr/>
        </p:nvSpPr>
        <p:spPr>
          <a:xfrm>
            <a:off x="5651837" y="289333"/>
            <a:ext cx="12112509" cy="8707633"/>
          </a:xfrm>
          <a:custGeom>
            <a:avLst/>
            <a:gdLst/>
            <a:ahLst/>
            <a:cxnLst/>
            <a:rect l="l" t="t" r="r" b="b"/>
            <a:pathLst>
              <a:path w="12112509" h="8707633">
                <a:moveTo>
                  <a:pt x="0" y="0"/>
                </a:moveTo>
                <a:lnTo>
                  <a:pt x="12112509" y="0"/>
                </a:lnTo>
                <a:lnTo>
                  <a:pt x="12112509" y="8707633"/>
                </a:lnTo>
                <a:lnTo>
                  <a:pt x="0" y="8707633"/>
                </a:lnTo>
                <a:lnTo>
                  <a:pt x="0" y="0"/>
                </a:lnTo>
                <a:close/>
              </a:path>
            </a:pathLst>
          </a:custGeom>
          <a:blipFill>
            <a:blip r:embed="rId2"/>
            <a:stretch>
              <a:fillRect t="-501"/>
            </a:stretch>
          </a:blipFill>
        </p:spPr>
      </p:sp>
      <p:sp>
        <p:nvSpPr>
          <p:cNvPr id="6" name="Freeform 6"/>
          <p:cNvSpPr/>
          <p:nvPr/>
        </p:nvSpPr>
        <p:spPr>
          <a:xfrm>
            <a:off x="1171305" y="879197"/>
            <a:ext cx="528429" cy="528429"/>
          </a:xfrm>
          <a:custGeom>
            <a:avLst/>
            <a:gdLst/>
            <a:ahLst/>
            <a:cxnLst/>
            <a:rect l="l" t="t" r="r" b="b"/>
            <a:pathLst>
              <a:path w="528429" h="528429">
                <a:moveTo>
                  <a:pt x="0" y="0"/>
                </a:moveTo>
                <a:lnTo>
                  <a:pt x="528429" y="0"/>
                </a:lnTo>
                <a:lnTo>
                  <a:pt x="528429" y="528429"/>
                </a:lnTo>
                <a:lnTo>
                  <a:pt x="0" y="52842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TextBox 7"/>
          <p:cNvSpPr txBox="1"/>
          <p:nvPr/>
        </p:nvSpPr>
        <p:spPr>
          <a:xfrm>
            <a:off x="1028700" y="2201702"/>
            <a:ext cx="16835681" cy="4168000"/>
          </a:xfrm>
          <a:prstGeom prst="rect">
            <a:avLst/>
          </a:prstGeom>
        </p:spPr>
        <p:txBody>
          <a:bodyPr lIns="0" tIns="0" rIns="0" bIns="0" rtlCol="0" anchor="t">
            <a:spAutoFit/>
          </a:bodyPr>
          <a:lstStyle/>
          <a:p>
            <a:pPr algn="l">
              <a:lnSpc>
                <a:spcPts val="11120"/>
              </a:lnSpc>
            </a:pPr>
            <a:r>
              <a:rPr lang="en-US" sz="8000" b="1" dirty="0">
                <a:solidFill>
                  <a:srgbClr val="FBF9F1"/>
                </a:solidFill>
                <a:latin typeface="Montserrat" pitchFamily="2" charset="0"/>
                <a:ea typeface="Poppins Bold"/>
                <a:cs typeface="Poppins Bold"/>
                <a:sym typeface="Poppins Bold"/>
              </a:rPr>
              <a:t>THIẾT KẾ ỨNG DỤNG WEB </a:t>
            </a:r>
          </a:p>
          <a:p>
            <a:pPr algn="l">
              <a:lnSpc>
                <a:spcPts val="11120"/>
              </a:lnSpc>
            </a:pPr>
            <a:r>
              <a:rPr lang="en-US" sz="8000" b="1" dirty="0">
                <a:solidFill>
                  <a:srgbClr val="FBF9F1"/>
                </a:solidFill>
                <a:latin typeface="Montserrat" pitchFamily="2" charset="0"/>
                <a:ea typeface="Poppins Bold"/>
                <a:cs typeface="Poppins Bold"/>
                <a:sym typeface="Poppins Bold"/>
              </a:rPr>
              <a:t>QUẢN LÝ HOẠT ĐỘNG RÈN LUYỆN SINH VIÊN</a:t>
            </a:r>
          </a:p>
        </p:txBody>
      </p:sp>
      <p:sp>
        <p:nvSpPr>
          <p:cNvPr id="8" name="TextBox 8"/>
          <p:cNvSpPr txBox="1"/>
          <p:nvPr/>
        </p:nvSpPr>
        <p:spPr>
          <a:xfrm>
            <a:off x="1896669" y="882426"/>
            <a:ext cx="3755168" cy="464820"/>
          </a:xfrm>
          <a:prstGeom prst="rect">
            <a:avLst/>
          </a:prstGeom>
        </p:spPr>
        <p:txBody>
          <a:bodyPr lIns="0" tIns="0" rIns="0" bIns="0" rtlCol="0" anchor="t">
            <a:spAutoFit/>
          </a:bodyPr>
          <a:lstStyle/>
          <a:p>
            <a:pPr algn="l">
              <a:lnSpc>
                <a:spcPts val="3779"/>
              </a:lnSpc>
              <a:spcBef>
                <a:spcPct val="0"/>
              </a:spcBef>
            </a:pPr>
            <a:r>
              <a:rPr lang="en-US" sz="2700">
                <a:solidFill>
                  <a:srgbClr val="E5E1DA"/>
                </a:solidFill>
                <a:latin typeface="Montserrat" pitchFamily="2" charset="0"/>
                <a:ea typeface="Lato"/>
                <a:cs typeface="Lato"/>
                <a:sym typeface="Lato"/>
              </a:rPr>
              <a:t>BÁO CÁO ĐỀ TÀI</a:t>
            </a:r>
          </a:p>
        </p:txBody>
      </p:sp>
      <p:sp>
        <p:nvSpPr>
          <p:cNvPr id="9" name="TextBox 9"/>
          <p:cNvSpPr txBox="1"/>
          <p:nvPr/>
        </p:nvSpPr>
        <p:spPr>
          <a:xfrm>
            <a:off x="1028700" y="6694857"/>
            <a:ext cx="7762921" cy="1436370"/>
          </a:xfrm>
          <a:prstGeom prst="rect">
            <a:avLst/>
          </a:prstGeom>
        </p:spPr>
        <p:txBody>
          <a:bodyPr lIns="0" tIns="0" rIns="0" bIns="0" rtlCol="0" anchor="t">
            <a:spAutoFit/>
          </a:bodyPr>
          <a:lstStyle/>
          <a:p>
            <a:pPr algn="l">
              <a:lnSpc>
                <a:spcPts val="3780"/>
              </a:lnSpc>
            </a:pPr>
            <a:r>
              <a:rPr lang="en-US" sz="2700" err="1">
                <a:solidFill>
                  <a:srgbClr val="E5E1DA"/>
                </a:solidFill>
                <a:latin typeface="Montserrat" pitchFamily="2" charset="0"/>
                <a:ea typeface="Poppins"/>
                <a:cs typeface="Poppins"/>
                <a:sym typeface="Poppins"/>
              </a:rPr>
              <a:t>Trình</a:t>
            </a:r>
            <a:r>
              <a:rPr lang="en-US" sz="2700">
                <a:solidFill>
                  <a:srgbClr val="E5E1DA"/>
                </a:solidFill>
                <a:latin typeface="Montserrat" pitchFamily="2" charset="0"/>
                <a:ea typeface="Poppins"/>
                <a:cs typeface="Poppins"/>
                <a:sym typeface="Poppins"/>
              </a:rPr>
              <a:t> </a:t>
            </a:r>
            <a:r>
              <a:rPr lang="en-US" sz="2700" err="1">
                <a:solidFill>
                  <a:srgbClr val="E5E1DA"/>
                </a:solidFill>
                <a:latin typeface="Montserrat" pitchFamily="2" charset="0"/>
                <a:ea typeface="Poppins"/>
                <a:cs typeface="Poppins"/>
                <a:sym typeface="Poppins"/>
              </a:rPr>
              <a:t>bày</a:t>
            </a:r>
            <a:r>
              <a:rPr lang="en-US" sz="2700">
                <a:solidFill>
                  <a:srgbClr val="E5E1DA"/>
                </a:solidFill>
                <a:latin typeface="Montserrat" pitchFamily="2" charset="0"/>
                <a:ea typeface="Poppins"/>
                <a:cs typeface="Poppins"/>
                <a:sym typeface="Poppins"/>
              </a:rPr>
              <a:t> </a:t>
            </a:r>
            <a:r>
              <a:rPr lang="en-US" sz="2700" err="1">
                <a:solidFill>
                  <a:srgbClr val="E5E1DA"/>
                </a:solidFill>
                <a:latin typeface="Montserrat" pitchFamily="2" charset="0"/>
                <a:ea typeface="Poppins"/>
                <a:cs typeface="Poppins"/>
                <a:sym typeface="Poppins"/>
              </a:rPr>
              <a:t>bởi</a:t>
            </a:r>
            <a:r>
              <a:rPr lang="en-US" sz="2700">
                <a:solidFill>
                  <a:srgbClr val="E5E1DA"/>
                </a:solidFill>
                <a:latin typeface="Montserrat" pitchFamily="2" charset="0"/>
                <a:ea typeface="Poppins"/>
                <a:cs typeface="Poppins"/>
                <a:sym typeface="Poppins"/>
              </a:rPr>
              <a:t> Nguyễn </a:t>
            </a:r>
            <a:r>
              <a:rPr lang="en-US" sz="2700" err="1">
                <a:solidFill>
                  <a:srgbClr val="E5E1DA"/>
                </a:solidFill>
                <a:latin typeface="Montserrat" pitchFamily="2" charset="0"/>
                <a:ea typeface="Poppins"/>
                <a:cs typeface="Poppins"/>
                <a:sym typeface="Poppins"/>
              </a:rPr>
              <a:t>Hữu</a:t>
            </a:r>
            <a:r>
              <a:rPr lang="en-US" sz="2700">
                <a:solidFill>
                  <a:srgbClr val="E5E1DA"/>
                </a:solidFill>
                <a:latin typeface="Montserrat" pitchFamily="2" charset="0"/>
                <a:ea typeface="Poppins"/>
                <a:cs typeface="Poppins"/>
                <a:sym typeface="Poppins"/>
              </a:rPr>
              <a:t> Anh</a:t>
            </a:r>
          </a:p>
          <a:p>
            <a:pPr algn="l">
              <a:lnSpc>
                <a:spcPts val="3780"/>
              </a:lnSpc>
            </a:pPr>
            <a:r>
              <a:rPr lang="en-US" sz="2700">
                <a:solidFill>
                  <a:srgbClr val="E5E1DA"/>
                </a:solidFill>
                <a:latin typeface="Montserrat" pitchFamily="2" charset="0"/>
                <a:ea typeface="Poppins"/>
                <a:cs typeface="Poppins"/>
                <a:sym typeface="Poppins"/>
              </a:rPr>
              <a:t>MSSV: 110122033</a:t>
            </a:r>
          </a:p>
          <a:p>
            <a:pPr algn="l">
              <a:lnSpc>
                <a:spcPts val="3780"/>
              </a:lnSpc>
              <a:spcBef>
                <a:spcPct val="0"/>
              </a:spcBef>
            </a:pPr>
            <a:r>
              <a:rPr lang="en-US" sz="2700" err="1">
                <a:solidFill>
                  <a:srgbClr val="E5E1DA"/>
                </a:solidFill>
                <a:latin typeface="Montserrat" pitchFamily="2" charset="0"/>
                <a:ea typeface="Poppins"/>
                <a:cs typeface="Poppins"/>
                <a:sym typeface="Poppins"/>
              </a:rPr>
              <a:t>Lớp</a:t>
            </a:r>
            <a:r>
              <a:rPr lang="en-US" sz="2700">
                <a:solidFill>
                  <a:srgbClr val="E5E1DA"/>
                </a:solidFill>
                <a:latin typeface="Montserrat" pitchFamily="2" charset="0"/>
                <a:ea typeface="Poppins"/>
                <a:cs typeface="Poppins"/>
                <a:sym typeface="Poppins"/>
              </a:rPr>
              <a:t>: DA22TTA</a:t>
            </a:r>
          </a:p>
        </p:txBody>
      </p:sp>
      <p:sp>
        <p:nvSpPr>
          <p:cNvPr id="10" name="TextBox 10"/>
          <p:cNvSpPr txBox="1"/>
          <p:nvPr/>
        </p:nvSpPr>
        <p:spPr>
          <a:xfrm>
            <a:off x="1028699" y="8459470"/>
            <a:ext cx="4623137" cy="791050"/>
          </a:xfrm>
          <a:prstGeom prst="rect">
            <a:avLst/>
          </a:prstGeom>
        </p:spPr>
        <p:txBody>
          <a:bodyPr wrap="square" lIns="0" tIns="0" rIns="0" bIns="0" rtlCol="0" anchor="t">
            <a:spAutoFit/>
          </a:bodyPr>
          <a:lstStyle/>
          <a:p>
            <a:pPr algn="l">
              <a:lnSpc>
                <a:spcPts val="3220"/>
              </a:lnSpc>
            </a:pPr>
            <a:r>
              <a:rPr lang="en-US" sz="2300" err="1">
                <a:solidFill>
                  <a:srgbClr val="E5E1DA"/>
                </a:solidFill>
                <a:latin typeface="Montserrat" pitchFamily="2" charset="0"/>
                <a:ea typeface="Lato"/>
                <a:cs typeface="Lato"/>
                <a:sym typeface="Lato"/>
              </a:rPr>
              <a:t>Giáo</a:t>
            </a:r>
            <a:r>
              <a:rPr lang="en-US" sz="2300">
                <a:solidFill>
                  <a:srgbClr val="E5E1DA"/>
                </a:solidFill>
                <a:latin typeface="Montserrat" pitchFamily="2" charset="0"/>
                <a:ea typeface="Lato"/>
                <a:cs typeface="Lato"/>
                <a:sym typeface="Lato"/>
              </a:rPr>
              <a:t> </a:t>
            </a:r>
            <a:r>
              <a:rPr lang="en-US" sz="2300" err="1">
                <a:solidFill>
                  <a:srgbClr val="E5E1DA"/>
                </a:solidFill>
                <a:latin typeface="Montserrat" pitchFamily="2" charset="0"/>
                <a:ea typeface="Lato"/>
                <a:cs typeface="Lato"/>
                <a:sym typeface="Lato"/>
              </a:rPr>
              <a:t>viên</a:t>
            </a:r>
            <a:r>
              <a:rPr lang="en-US" sz="2300">
                <a:solidFill>
                  <a:srgbClr val="E5E1DA"/>
                </a:solidFill>
                <a:latin typeface="Montserrat" pitchFamily="2" charset="0"/>
                <a:ea typeface="Lato"/>
                <a:cs typeface="Lato"/>
                <a:sym typeface="Lato"/>
              </a:rPr>
              <a:t> </a:t>
            </a:r>
            <a:r>
              <a:rPr lang="en-US" sz="2300" err="1">
                <a:solidFill>
                  <a:srgbClr val="E5E1DA"/>
                </a:solidFill>
                <a:latin typeface="Montserrat" pitchFamily="2" charset="0"/>
                <a:ea typeface="Lato"/>
                <a:cs typeface="Lato"/>
                <a:sym typeface="Lato"/>
              </a:rPr>
              <a:t>hướng</a:t>
            </a:r>
            <a:r>
              <a:rPr lang="en-US" sz="2300">
                <a:solidFill>
                  <a:srgbClr val="E5E1DA"/>
                </a:solidFill>
                <a:latin typeface="Montserrat" pitchFamily="2" charset="0"/>
                <a:ea typeface="Lato"/>
                <a:cs typeface="Lato"/>
                <a:sym typeface="Lato"/>
              </a:rPr>
              <a:t> </a:t>
            </a:r>
            <a:r>
              <a:rPr lang="en-US" sz="2300" err="1">
                <a:solidFill>
                  <a:srgbClr val="E5E1DA"/>
                </a:solidFill>
                <a:latin typeface="Montserrat" pitchFamily="2" charset="0"/>
                <a:ea typeface="Lato"/>
                <a:cs typeface="Lato"/>
                <a:sym typeface="Lato"/>
              </a:rPr>
              <a:t>dẫn</a:t>
            </a:r>
            <a:endParaRPr lang="en-US" sz="2300">
              <a:solidFill>
                <a:srgbClr val="E5E1DA"/>
              </a:solidFill>
              <a:latin typeface="Montserrat" pitchFamily="2" charset="0"/>
              <a:ea typeface="Lato"/>
              <a:cs typeface="Lato"/>
              <a:sym typeface="Lato"/>
            </a:endParaRPr>
          </a:p>
          <a:p>
            <a:pPr algn="l">
              <a:lnSpc>
                <a:spcPts val="3220"/>
              </a:lnSpc>
              <a:spcBef>
                <a:spcPct val="0"/>
              </a:spcBef>
            </a:pPr>
            <a:r>
              <a:rPr lang="en-US" sz="2300" err="1">
                <a:solidFill>
                  <a:srgbClr val="E5E1DA"/>
                </a:solidFill>
                <a:latin typeface="Montserrat" pitchFamily="2" charset="0"/>
                <a:ea typeface="Lato"/>
                <a:cs typeface="Lato"/>
                <a:sym typeface="Lato"/>
              </a:rPr>
              <a:t>ThS</a:t>
            </a:r>
            <a:r>
              <a:rPr lang="en-US" sz="2300">
                <a:solidFill>
                  <a:srgbClr val="E5E1DA"/>
                </a:solidFill>
                <a:latin typeface="Montserrat" pitchFamily="2" charset="0"/>
                <a:ea typeface="Lato"/>
                <a:cs typeface="Lato"/>
                <a:sym typeface="Lato"/>
              </a:rPr>
              <a:t>. Nguyễn </a:t>
            </a:r>
            <a:r>
              <a:rPr lang="en-US" sz="2300" err="1">
                <a:solidFill>
                  <a:srgbClr val="E5E1DA"/>
                </a:solidFill>
                <a:latin typeface="Montserrat" pitchFamily="2" charset="0"/>
                <a:ea typeface="Lato"/>
                <a:cs typeface="Lato"/>
                <a:sym typeface="Lato"/>
              </a:rPr>
              <a:t>Ngọc</a:t>
            </a:r>
            <a:r>
              <a:rPr lang="en-US" sz="2300">
                <a:solidFill>
                  <a:srgbClr val="E5E1DA"/>
                </a:solidFill>
                <a:latin typeface="Montserrat" pitchFamily="2" charset="0"/>
                <a:ea typeface="Lato"/>
                <a:cs typeface="Lato"/>
                <a:sym typeface="Lato"/>
              </a:rPr>
              <a:t> </a:t>
            </a:r>
            <a:r>
              <a:rPr lang="en-US" sz="2300" err="1">
                <a:solidFill>
                  <a:srgbClr val="E5E1DA"/>
                </a:solidFill>
                <a:latin typeface="Montserrat" pitchFamily="2" charset="0"/>
                <a:ea typeface="Lato"/>
                <a:cs typeface="Lato"/>
                <a:sym typeface="Lato"/>
              </a:rPr>
              <a:t>Đan</a:t>
            </a:r>
            <a:r>
              <a:rPr lang="en-US" sz="2300">
                <a:solidFill>
                  <a:srgbClr val="E5E1DA"/>
                </a:solidFill>
                <a:latin typeface="Montserrat" pitchFamily="2" charset="0"/>
                <a:ea typeface="Lato"/>
                <a:cs typeface="Lato"/>
                <a:sym typeface="Lato"/>
              </a:rPr>
              <a:t> Thanh</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rot="-1542318" flipV="1">
            <a:off x="12037037" y="-954371"/>
            <a:ext cx="7674102" cy="8229600"/>
          </a:xfrm>
          <a:custGeom>
            <a:avLst/>
            <a:gdLst/>
            <a:ahLst/>
            <a:cxnLst/>
            <a:rect l="l" t="t" r="r" b="b"/>
            <a:pathLst>
              <a:path w="7674102" h="8229600">
                <a:moveTo>
                  <a:pt x="0" y="8229600"/>
                </a:moveTo>
                <a:lnTo>
                  <a:pt x="7674102" y="8229600"/>
                </a:lnTo>
                <a:lnTo>
                  <a:pt x="7674102" y="0"/>
                </a:lnTo>
                <a:lnTo>
                  <a:pt x="0" y="0"/>
                </a:lnTo>
                <a:lnTo>
                  <a:pt x="0" y="8229600"/>
                </a:lnTo>
                <a:close/>
              </a:path>
            </a:pathLst>
          </a:custGeom>
          <a:blipFill>
            <a:blip r:embed="rId2"/>
            <a:stretch>
              <a:fillRect/>
            </a:stretch>
          </a:blipFill>
        </p:spPr>
      </p:sp>
      <p:grpSp>
        <p:nvGrpSpPr>
          <p:cNvPr id="3" name="Group 3"/>
          <p:cNvGrpSpPr/>
          <p:nvPr/>
        </p:nvGrpSpPr>
        <p:grpSpPr>
          <a:xfrm>
            <a:off x="725985" y="2735494"/>
            <a:ext cx="14251682" cy="6373792"/>
            <a:chOff x="0" y="0"/>
            <a:chExt cx="3753529" cy="1678694"/>
          </a:xfrm>
        </p:grpSpPr>
        <p:sp>
          <p:nvSpPr>
            <p:cNvPr id="4" name="Freeform 4"/>
            <p:cNvSpPr/>
            <p:nvPr/>
          </p:nvSpPr>
          <p:spPr>
            <a:xfrm>
              <a:off x="0" y="0"/>
              <a:ext cx="3753529" cy="1678694"/>
            </a:xfrm>
            <a:custGeom>
              <a:avLst/>
              <a:gdLst/>
              <a:ahLst/>
              <a:cxnLst/>
              <a:rect l="l" t="t" r="r" b="b"/>
              <a:pathLst>
                <a:path w="3753529" h="1678694">
                  <a:moveTo>
                    <a:pt x="10865" y="0"/>
                  </a:moveTo>
                  <a:lnTo>
                    <a:pt x="3742665" y="0"/>
                  </a:lnTo>
                  <a:cubicBezTo>
                    <a:pt x="3748665" y="0"/>
                    <a:pt x="3753529" y="4864"/>
                    <a:pt x="3753529" y="10865"/>
                  </a:cubicBezTo>
                  <a:lnTo>
                    <a:pt x="3753529" y="1667829"/>
                  </a:lnTo>
                  <a:cubicBezTo>
                    <a:pt x="3753529" y="1670711"/>
                    <a:pt x="3752385" y="1673474"/>
                    <a:pt x="3750347" y="1675512"/>
                  </a:cubicBezTo>
                  <a:cubicBezTo>
                    <a:pt x="3748310" y="1677549"/>
                    <a:pt x="3745546" y="1678694"/>
                    <a:pt x="3742665" y="1678694"/>
                  </a:cubicBezTo>
                  <a:lnTo>
                    <a:pt x="10865" y="1678694"/>
                  </a:lnTo>
                  <a:cubicBezTo>
                    <a:pt x="7983" y="1678694"/>
                    <a:pt x="5220" y="1677549"/>
                    <a:pt x="3182" y="1675512"/>
                  </a:cubicBezTo>
                  <a:cubicBezTo>
                    <a:pt x="1145" y="1673474"/>
                    <a:pt x="0" y="1670711"/>
                    <a:pt x="0" y="1667829"/>
                  </a:cubicBezTo>
                  <a:lnTo>
                    <a:pt x="0" y="10865"/>
                  </a:lnTo>
                  <a:cubicBezTo>
                    <a:pt x="0" y="7983"/>
                    <a:pt x="1145" y="5220"/>
                    <a:pt x="3182" y="3182"/>
                  </a:cubicBezTo>
                  <a:cubicBezTo>
                    <a:pt x="5220" y="1145"/>
                    <a:pt x="7983" y="0"/>
                    <a:pt x="10865" y="0"/>
                  </a:cubicBezTo>
                  <a:close/>
                </a:path>
              </a:pathLst>
            </a:custGeom>
            <a:solidFill>
              <a:srgbClr val="000000"/>
            </a:solidFill>
            <a:ln w="38100" cap="sq">
              <a:solidFill>
                <a:srgbClr val="E5E1DA"/>
              </a:solidFill>
              <a:prstDash val="solid"/>
              <a:miter/>
            </a:ln>
          </p:spPr>
        </p:sp>
        <p:sp>
          <p:nvSpPr>
            <p:cNvPr id="5" name="TextBox 5"/>
            <p:cNvSpPr txBox="1"/>
            <p:nvPr/>
          </p:nvSpPr>
          <p:spPr>
            <a:xfrm>
              <a:off x="0" y="-38100"/>
              <a:ext cx="3753529" cy="1716794"/>
            </a:xfrm>
            <a:prstGeom prst="rect">
              <a:avLst/>
            </a:prstGeom>
          </p:spPr>
          <p:txBody>
            <a:bodyPr lIns="50800" tIns="50800" rIns="50800" bIns="50800" rtlCol="0" anchor="ctr"/>
            <a:lstStyle/>
            <a:p>
              <a:pPr algn="ctr">
                <a:lnSpc>
                  <a:spcPts val="2659"/>
                </a:lnSpc>
              </a:pPr>
              <a:endParaRPr>
                <a:latin typeface="Montserrat" pitchFamily="2" charset="0"/>
              </a:endParaRPr>
            </a:p>
          </p:txBody>
        </p:sp>
      </p:grpSp>
      <p:sp>
        <p:nvSpPr>
          <p:cNvPr id="6" name="Freeform 6"/>
          <p:cNvSpPr/>
          <p:nvPr/>
        </p:nvSpPr>
        <p:spPr>
          <a:xfrm>
            <a:off x="-2147874" y="7962921"/>
            <a:ext cx="5747719" cy="3384081"/>
          </a:xfrm>
          <a:custGeom>
            <a:avLst/>
            <a:gdLst/>
            <a:ahLst/>
            <a:cxnLst/>
            <a:rect l="l" t="t" r="r" b="b"/>
            <a:pathLst>
              <a:path w="5747719" h="3384081">
                <a:moveTo>
                  <a:pt x="0" y="0"/>
                </a:moveTo>
                <a:lnTo>
                  <a:pt x="5747719" y="0"/>
                </a:lnTo>
                <a:lnTo>
                  <a:pt x="5747719" y="3384080"/>
                </a:lnTo>
                <a:lnTo>
                  <a:pt x="0" y="3384080"/>
                </a:lnTo>
                <a:lnTo>
                  <a:pt x="0" y="0"/>
                </a:lnTo>
                <a:close/>
              </a:path>
            </a:pathLst>
          </a:custGeom>
          <a:blipFill>
            <a:blip r:embed="rId3"/>
            <a:stretch>
              <a:fillRect l="-18302" b="-143185"/>
            </a:stretch>
          </a:blipFill>
        </p:spPr>
      </p:sp>
      <p:sp>
        <p:nvSpPr>
          <p:cNvPr id="7" name="Freeform 7"/>
          <p:cNvSpPr/>
          <p:nvPr/>
        </p:nvSpPr>
        <p:spPr>
          <a:xfrm>
            <a:off x="14977667" y="1839074"/>
            <a:ext cx="896420" cy="896420"/>
          </a:xfrm>
          <a:custGeom>
            <a:avLst/>
            <a:gdLst/>
            <a:ahLst/>
            <a:cxnLst/>
            <a:rect l="l" t="t" r="r" b="b"/>
            <a:pathLst>
              <a:path w="896420" h="896420">
                <a:moveTo>
                  <a:pt x="0" y="0"/>
                </a:moveTo>
                <a:lnTo>
                  <a:pt x="896421" y="0"/>
                </a:lnTo>
                <a:lnTo>
                  <a:pt x="896421" y="896420"/>
                </a:lnTo>
                <a:lnTo>
                  <a:pt x="0" y="89642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TextBox 8"/>
          <p:cNvSpPr txBox="1"/>
          <p:nvPr/>
        </p:nvSpPr>
        <p:spPr>
          <a:xfrm>
            <a:off x="725985" y="713019"/>
            <a:ext cx="7273915" cy="987450"/>
          </a:xfrm>
          <a:prstGeom prst="rect">
            <a:avLst/>
          </a:prstGeom>
        </p:spPr>
        <p:txBody>
          <a:bodyPr lIns="0" tIns="0" rIns="0" bIns="0" rtlCol="0" anchor="t">
            <a:spAutoFit/>
          </a:bodyPr>
          <a:lstStyle/>
          <a:p>
            <a:pPr algn="l">
              <a:lnSpc>
                <a:spcPts val="7699"/>
              </a:lnSpc>
            </a:pPr>
            <a:r>
              <a:rPr lang="en-US" sz="6999" b="1">
                <a:solidFill>
                  <a:srgbClr val="FBF9F1"/>
                </a:solidFill>
                <a:latin typeface="Montserrat" pitchFamily="2" charset="0"/>
                <a:ea typeface="Poppins Bold"/>
                <a:cs typeface="Poppins Bold"/>
                <a:sym typeface="Poppins Bold"/>
              </a:rPr>
              <a:t>TỔNG QUAN</a:t>
            </a:r>
          </a:p>
        </p:txBody>
      </p:sp>
      <p:sp>
        <p:nvSpPr>
          <p:cNvPr id="9" name="TextBox 9"/>
          <p:cNvSpPr txBox="1"/>
          <p:nvPr/>
        </p:nvSpPr>
        <p:spPr>
          <a:xfrm>
            <a:off x="2224052" y="3332401"/>
            <a:ext cx="5441644" cy="504825"/>
          </a:xfrm>
          <a:prstGeom prst="rect">
            <a:avLst/>
          </a:prstGeom>
        </p:spPr>
        <p:txBody>
          <a:bodyPr lIns="0" tIns="0" rIns="0" bIns="0" rtlCol="0" anchor="t">
            <a:spAutoFit/>
          </a:bodyPr>
          <a:lstStyle/>
          <a:p>
            <a:pPr algn="l">
              <a:lnSpc>
                <a:spcPts val="4199"/>
              </a:lnSpc>
              <a:spcBef>
                <a:spcPct val="0"/>
              </a:spcBef>
            </a:pPr>
            <a:r>
              <a:rPr lang="en-US" sz="2999">
                <a:solidFill>
                  <a:srgbClr val="E5E1DA"/>
                </a:solidFill>
                <a:latin typeface="Montserrat" pitchFamily="2" charset="0"/>
                <a:ea typeface="Lato"/>
                <a:cs typeface="Lato"/>
                <a:sym typeface="Lato"/>
              </a:rPr>
              <a:t>Mục tiêu nghiên cứu</a:t>
            </a:r>
          </a:p>
        </p:txBody>
      </p:sp>
      <p:sp>
        <p:nvSpPr>
          <p:cNvPr id="10" name="TextBox 10"/>
          <p:cNvSpPr txBox="1"/>
          <p:nvPr/>
        </p:nvSpPr>
        <p:spPr>
          <a:xfrm>
            <a:off x="1525526" y="3332401"/>
            <a:ext cx="444559" cy="504825"/>
          </a:xfrm>
          <a:prstGeom prst="rect">
            <a:avLst/>
          </a:prstGeom>
        </p:spPr>
        <p:txBody>
          <a:bodyPr lIns="0" tIns="0" rIns="0" bIns="0" rtlCol="0" anchor="t">
            <a:spAutoFit/>
          </a:bodyPr>
          <a:lstStyle/>
          <a:p>
            <a:pPr algn="r">
              <a:lnSpc>
                <a:spcPts val="4199"/>
              </a:lnSpc>
              <a:spcBef>
                <a:spcPct val="0"/>
              </a:spcBef>
            </a:pPr>
            <a:r>
              <a:rPr lang="en-US" sz="2999" b="1">
                <a:solidFill>
                  <a:srgbClr val="FFD944"/>
                </a:solidFill>
                <a:latin typeface="Montserrat" pitchFamily="2" charset="0"/>
                <a:ea typeface="Lato Bold"/>
                <a:cs typeface="Lato Bold"/>
                <a:sym typeface="Lato Bold"/>
              </a:rPr>
              <a:t>1</a:t>
            </a:r>
          </a:p>
        </p:txBody>
      </p:sp>
      <p:sp>
        <p:nvSpPr>
          <p:cNvPr id="11" name="TextBox 11"/>
          <p:cNvSpPr txBox="1"/>
          <p:nvPr/>
        </p:nvSpPr>
        <p:spPr>
          <a:xfrm>
            <a:off x="2224052" y="4471176"/>
            <a:ext cx="5441644" cy="504825"/>
          </a:xfrm>
          <a:prstGeom prst="rect">
            <a:avLst/>
          </a:prstGeom>
        </p:spPr>
        <p:txBody>
          <a:bodyPr lIns="0" tIns="0" rIns="0" bIns="0" rtlCol="0" anchor="t">
            <a:spAutoFit/>
          </a:bodyPr>
          <a:lstStyle/>
          <a:p>
            <a:pPr algn="l">
              <a:lnSpc>
                <a:spcPts val="4199"/>
              </a:lnSpc>
              <a:spcBef>
                <a:spcPct val="0"/>
              </a:spcBef>
            </a:pPr>
            <a:r>
              <a:rPr lang="en-US" sz="2999">
                <a:solidFill>
                  <a:srgbClr val="E5E1DA"/>
                </a:solidFill>
                <a:latin typeface="Montserrat" pitchFamily="2" charset="0"/>
                <a:ea typeface="Lato"/>
                <a:cs typeface="Lato"/>
                <a:sym typeface="Lato"/>
              </a:rPr>
              <a:t>Nghiên cứu lý thuyết</a:t>
            </a:r>
          </a:p>
        </p:txBody>
      </p:sp>
      <p:sp>
        <p:nvSpPr>
          <p:cNvPr id="12" name="TextBox 12"/>
          <p:cNvSpPr txBox="1"/>
          <p:nvPr/>
        </p:nvSpPr>
        <p:spPr>
          <a:xfrm>
            <a:off x="1525526" y="4471176"/>
            <a:ext cx="444559" cy="504825"/>
          </a:xfrm>
          <a:prstGeom prst="rect">
            <a:avLst/>
          </a:prstGeom>
        </p:spPr>
        <p:txBody>
          <a:bodyPr lIns="0" tIns="0" rIns="0" bIns="0" rtlCol="0" anchor="t">
            <a:spAutoFit/>
          </a:bodyPr>
          <a:lstStyle/>
          <a:p>
            <a:pPr algn="r">
              <a:lnSpc>
                <a:spcPts val="4199"/>
              </a:lnSpc>
              <a:spcBef>
                <a:spcPct val="0"/>
              </a:spcBef>
            </a:pPr>
            <a:r>
              <a:rPr lang="en-US" sz="2999" b="1">
                <a:solidFill>
                  <a:srgbClr val="FFD944"/>
                </a:solidFill>
                <a:latin typeface="Montserrat" pitchFamily="2" charset="0"/>
                <a:ea typeface="Lato Bold"/>
                <a:cs typeface="Lato Bold"/>
                <a:sym typeface="Lato Bold"/>
              </a:rPr>
              <a:t>2</a:t>
            </a:r>
          </a:p>
        </p:txBody>
      </p:sp>
      <p:sp>
        <p:nvSpPr>
          <p:cNvPr id="13" name="TextBox 13"/>
          <p:cNvSpPr txBox="1"/>
          <p:nvPr/>
        </p:nvSpPr>
        <p:spPr>
          <a:xfrm>
            <a:off x="2224052" y="5607826"/>
            <a:ext cx="6538948" cy="498983"/>
          </a:xfrm>
          <a:prstGeom prst="rect">
            <a:avLst/>
          </a:prstGeom>
        </p:spPr>
        <p:txBody>
          <a:bodyPr wrap="square" lIns="0" tIns="0" rIns="0" bIns="0" rtlCol="0" anchor="t">
            <a:spAutoFit/>
          </a:bodyPr>
          <a:lstStyle/>
          <a:p>
            <a:pPr algn="l">
              <a:lnSpc>
                <a:spcPts val="4199"/>
              </a:lnSpc>
              <a:spcBef>
                <a:spcPct val="0"/>
              </a:spcBef>
            </a:pPr>
            <a:r>
              <a:rPr lang="en-US" sz="2999">
                <a:solidFill>
                  <a:srgbClr val="E5E1DA"/>
                </a:solidFill>
                <a:latin typeface="Montserrat" pitchFamily="2" charset="0"/>
                <a:ea typeface="Lato"/>
                <a:cs typeface="Lato"/>
                <a:sym typeface="Lato"/>
              </a:rPr>
              <a:t>Phân tích và thiết kế hệ thống</a:t>
            </a:r>
          </a:p>
        </p:txBody>
      </p:sp>
      <p:sp>
        <p:nvSpPr>
          <p:cNvPr id="14" name="TextBox 14"/>
          <p:cNvSpPr txBox="1"/>
          <p:nvPr/>
        </p:nvSpPr>
        <p:spPr>
          <a:xfrm>
            <a:off x="1525526" y="5607826"/>
            <a:ext cx="444559" cy="504825"/>
          </a:xfrm>
          <a:prstGeom prst="rect">
            <a:avLst/>
          </a:prstGeom>
        </p:spPr>
        <p:txBody>
          <a:bodyPr lIns="0" tIns="0" rIns="0" bIns="0" rtlCol="0" anchor="t">
            <a:spAutoFit/>
          </a:bodyPr>
          <a:lstStyle/>
          <a:p>
            <a:pPr algn="r">
              <a:lnSpc>
                <a:spcPts val="4199"/>
              </a:lnSpc>
              <a:spcBef>
                <a:spcPct val="0"/>
              </a:spcBef>
            </a:pPr>
            <a:r>
              <a:rPr lang="en-US" sz="2999" b="1">
                <a:solidFill>
                  <a:srgbClr val="FFD944"/>
                </a:solidFill>
                <a:latin typeface="Montserrat" pitchFamily="2" charset="0"/>
                <a:ea typeface="Lato Bold"/>
                <a:cs typeface="Lato Bold"/>
                <a:sym typeface="Lato Bold"/>
              </a:rPr>
              <a:t>3</a:t>
            </a:r>
          </a:p>
        </p:txBody>
      </p:sp>
      <p:sp>
        <p:nvSpPr>
          <p:cNvPr id="15" name="TextBox 15"/>
          <p:cNvSpPr txBox="1"/>
          <p:nvPr/>
        </p:nvSpPr>
        <p:spPr>
          <a:xfrm>
            <a:off x="2224052" y="6744476"/>
            <a:ext cx="5441644" cy="504825"/>
          </a:xfrm>
          <a:prstGeom prst="rect">
            <a:avLst/>
          </a:prstGeom>
        </p:spPr>
        <p:txBody>
          <a:bodyPr lIns="0" tIns="0" rIns="0" bIns="0" rtlCol="0" anchor="t">
            <a:spAutoFit/>
          </a:bodyPr>
          <a:lstStyle/>
          <a:p>
            <a:pPr algn="l">
              <a:lnSpc>
                <a:spcPts val="4199"/>
              </a:lnSpc>
              <a:spcBef>
                <a:spcPct val="0"/>
              </a:spcBef>
            </a:pPr>
            <a:r>
              <a:rPr lang="en-US" sz="2999">
                <a:solidFill>
                  <a:srgbClr val="E5E1DA"/>
                </a:solidFill>
                <a:latin typeface="Montserrat" pitchFamily="2" charset="0"/>
                <a:ea typeface="Lato"/>
                <a:cs typeface="Lato"/>
                <a:sym typeface="Lato"/>
              </a:rPr>
              <a:t>Kết quả thực nghiệm</a:t>
            </a:r>
          </a:p>
        </p:txBody>
      </p:sp>
      <p:sp>
        <p:nvSpPr>
          <p:cNvPr id="16" name="TextBox 16"/>
          <p:cNvSpPr txBox="1"/>
          <p:nvPr/>
        </p:nvSpPr>
        <p:spPr>
          <a:xfrm>
            <a:off x="1525526" y="6744476"/>
            <a:ext cx="444559" cy="504825"/>
          </a:xfrm>
          <a:prstGeom prst="rect">
            <a:avLst/>
          </a:prstGeom>
        </p:spPr>
        <p:txBody>
          <a:bodyPr lIns="0" tIns="0" rIns="0" bIns="0" rtlCol="0" anchor="t">
            <a:spAutoFit/>
          </a:bodyPr>
          <a:lstStyle/>
          <a:p>
            <a:pPr algn="r">
              <a:lnSpc>
                <a:spcPts val="4199"/>
              </a:lnSpc>
              <a:spcBef>
                <a:spcPct val="0"/>
              </a:spcBef>
            </a:pPr>
            <a:r>
              <a:rPr lang="en-US" sz="2999" b="1">
                <a:solidFill>
                  <a:srgbClr val="FFD944"/>
                </a:solidFill>
                <a:latin typeface="Montserrat" pitchFamily="2" charset="0"/>
                <a:ea typeface="Lato Bold"/>
                <a:cs typeface="Lato Bold"/>
                <a:sym typeface="Lato Bold"/>
              </a:rPr>
              <a:t>4</a:t>
            </a:r>
          </a:p>
        </p:txBody>
      </p:sp>
      <p:sp>
        <p:nvSpPr>
          <p:cNvPr id="17" name="TextBox 17"/>
          <p:cNvSpPr txBox="1"/>
          <p:nvPr/>
        </p:nvSpPr>
        <p:spPr>
          <a:xfrm>
            <a:off x="2224052" y="7881126"/>
            <a:ext cx="6462748" cy="498983"/>
          </a:xfrm>
          <a:prstGeom prst="rect">
            <a:avLst/>
          </a:prstGeom>
        </p:spPr>
        <p:txBody>
          <a:bodyPr wrap="square" lIns="0" tIns="0" rIns="0" bIns="0" rtlCol="0" anchor="t">
            <a:spAutoFit/>
          </a:bodyPr>
          <a:lstStyle/>
          <a:p>
            <a:pPr algn="l">
              <a:lnSpc>
                <a:spcPts val="4199"/>
              </a:lnSpc>
              <a:spcBef>
                <a:spcPct val="0"/>
              </a:spcBef>
            </a:pPr>
            <a:r>
              <a:rPr lang="en-US" sz="2999">
                <a:solidFill>
                  <a:srgbClr val="E5E1DA"/>
                </a:solidFill>
                <a:latin typeface="Montserrat" pitchFamily="2" charset="0"/>
                <a:ea typeface="Lato"/>
                <a:cs typeface="Lato"/>
                <a:sym typeface="Lato"/>
              </a:rPr>
              <a:t>Kết luận và hướng phát triển</a:t>
            </a:r>
          </a:p>
        </p:txBody>
      </p:sp>
      <p:sp>
        <p:nvSpPr>
          <p:cNvPr id="18" name="TextBox 18"/>
          <p:cNvSpPr txBox="1"/>
          <p:nvPr/>
        </p:nvSpPr>
        <p:spPr>
          <a:xfrm>
            <a:off x="1525526" y="7881126"/>
            <a:ext cx="444559" cy="504825"/>
          </a:xfrm>
          <a:prstGeom prst="rect">
            <a:avLst/>
          </a:prstGeom>
        </p:spPr>
        <p:txBody>
          <a:bodyPr lIns="0" tIns="0" rIns="0" bIns="0" rtlCol="0" anchor="t">
            <a:spAutoFit/>
          </a:bodyPr>
          <a:lstStyle/>
          <a:p>
            <a:pPr algn="r">
              <a:lnSpc>
                <a:spcPts val="4199"/>
              </a:lnSpc>
              <a:spcBef>
                <a:spcPct val="0"/>
              </a:spcBef>
            </a:pPr>
            <a:r>
              <a:rPr lang="en-US" sz="2999" b="1">
                <a:solidFill>
                  <a:srgbClr val="FFD944"/>
                </a:solidFill>
                <a:latin typeface="Montserrat" pitchFamily="2" charset="0"/>
                <a:ea typeface="Lato Bold"/>
                <a:cs typeface="Lato Bold"/>
                <a:sym typeface="Lato Bold"/>
              </a:rPr>
              <a:t>5</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11383875" y="0"/>
            <a:ext cx="6904125" cy="10287000"/>
            <a:chOff x="0" y="0"/>
            <a:chExt cx="950116" cy="1415652"/>
          </a:xfrm>
        </p:grpSpPr>
        <p:sp>
          <p:nvSpPr>
            <p:cNvPr id="3" name="Freeform 3"/>
            <p:cNvSpPr/>
            <p:nvPr/>
          </p:nvSpPr>
          <p:spPr>
            <a:xfrm>
              <a:off x="0" y="0"/>
              <a:ext cx="950116" cy="1415652"/>
            </a:xfrm>
            <a:custGeom>
              <a:avLst/>
              <a:gdLst/>
              <a:ahLst/>
              <a:cxnLst/>
              <a:rect l="l" t="t" r="r" b="b"/>
              <a:pathLst>
                <a:path w="950116" h="1415652">
                  <a:moveTo>
                    <a:pt x="0" y="0"/>
                  </a:moveTo>
                  <a:lnTo>
                    <a:pt x="950116" y="0"/>
                  </a:lnTo>
                  <a:lnTo>
                    <a:pt x="950116" y="1415652"/>
                  </a:lnTo>
                  <a:lnTo>
                    <a:pt x="0" y="1415652"/>
                  </a:lnTo>
                  <a:close/>
                </a:path>
              </a:pathLst>
            </a:custGeom>
            <a:blipFill>
              <a:blip r:embed="rId2"/>
              <a:stretch>
                <a:fillRect r="-192870"/>
              </a:stretch>
            </a:blipFill>
            <a:ln cap="sq">
              <a:noFill/>
              <a:prstDash val="solid"/>
              <a:miter/>
            </a:ln>
          </p:spPr>
        </p:sp>
      </p:grpSp>
      <p:grpSp>
        <p:nvGrpSpPr>
          <p:cNvPr id="4" name="Group 4"/>
          <p:cNvGrpSpPr/>
          <p:nvPr/>
        </p:nvGrpSpPr>
        <p:grpSpPr>
          <a:xfrm>
            <a:off x="1028700" y="1482999"/>
            <a:ext cx="12577332" cy="8137251"/>
            <a:chOff x="0" y="0"/>
            <a:chExt cx="3312548" cy="2143144"/>
          </a:xfrm>
        </p:grpSpPr>
        <p:sp>
          <p:nvSpPr>
            <p:cNvPr id="5" name="Freeform 5"/>
            <p:cNvSpPr/>
            <p:nvPr/>
          </p:nvSpPr>
          <p:spPr>
            <a:xfrm>
              <a:off x="0" y="0"/>
              <a:ext cx="3312549" cy="2143144"/>
            </a:xfrm>
            <a:custGeom>
              <a:avLst/>
              <a:gdLst/>
              <a:ahLst/>
              <a:cxnLst/>
              <a:rect l="l" t="t" r="r" b="b"/>
              <a:pathLst>
                <a:path w="3312549" h="2143144">
                  <a:moveTo>
                    <a:pt x="12311" y="0"/>
                  </a:moveTo>
                  <a:lnTo>
                    <a:pt x="3300238" y="0"/>
                  </a:lnTo>
                  <a:cubicBezTo>
                    <a:pt x="3307037" y="0"/>
                    <a:pt x="3312549" y="5512"/>
                    <a:pt x="3312549" y="12311"/>
                  </a:cubicBezTo>
                  <a:lnTo>
                    <a:pt x="3312549" y="2130834"/>
                  </a:lnTo>
                  <a:cubicBezTo>
                    <a:pt x="3312549" y="2134099"/>
                    <a:pt x="3311251" y="2137230"/>
                    <a:pt x="3308943" y="2139539"/>
                  </a:cubicBezTo>
                  <a:cubicBezTo>
                    <a:pt x="3306634" y="2141847"/>
                    <a:pt x="3303503" y="2143144"/>
                    <a:pt x="3300238" y="2143144"/>
                  </a:cubicBezTo>
                  <a:lnTo>
                    <a:pt x="12311" y="2143144"/>
                  </a:lnTo>
                  <a:cubicBezTo>
                    <a:pt x="9046" y="2143144"/>
                    <a:pt x="5915" y="2141847"/>
                    <a:pt x="3606" y="2139539"/>
                  </a:cubicBezTo>
                  <a:cubicBezTo>
                    <a:pt x="1297" y="2137230"/>
                    <a:pt x="0" y="2134099"/>
                    <a:pt x="0" y="2130834"/>
                  </a:cubicBezTo>
                  <a:lnTo>
                    <a:pt x="0" y="12311"/>
                  </a:lnTo>
                  <a:cubicBezTo>
                    <a:pt x="0" y="9046"/>
                    <a:pt x="1297" y="5915"/>
                    <a:pt x="3606" y="3606"/>
                  </a:cubicBezTo>
                  <a:cubicBezTo>
                    <a:pt x="5915" y="1297"/>
                    <a:pt x="9046" y="0"/>
                    <a:pt x="12311" y="0"/>
                  </a:cubicBezTo>
                  <a:close/>
                </a:path>
              </a:pathLst>
            </a:custGeom>
            <a:solidFill>
              <a:srgbClr val="000000"/>
            </a:solidFill>
            <a:ln w="38100" cap="sq">
              <a:solidFill>
                <a:srgbClr val="E5E1DA"/>
              </a:solidFill>
              <a:prstDash val="solid"/>
              <a:miter/>
            </a:ln>
          </p:spPr>
        </p:sp>
        <p:sp>
          <p:nvSpPr>
            <p:cNvPr id="6" name="TextBox 6"/>
            <p:cNvSpPr txBox="1"/>
            <p:nvPr/>
          </p:nvSpPr>
          <p:spPr>
            <a:xfrm>
              <a:off x="0" y="-38100"/>
              <a:ext cx="3312548" cy="2181244"/>
            </a:xfrm>
            <a:prstGeom prst="rect">
              <a:avLst/>
            </a:prstGeom>
          </p:spPr>
          <p:txBody>
            <a:bodyPr lIns="50800" tIns="50800" rIns="50800" bIns="50800" rtlCol="0" anchor="ctr"/>
            <a:lstStyle/>
            <a:p>
              <a:pPr algn="ctr">
                <a:lnSpc>
                  <a:spcPts val="2659"/>
                </a:lnSpc>
              </a:pPr>
              <a:endParaRPr>
                <a:latin typeface="Montserrat" pitchFamily="2" charset="0"/>
              </a:endParaRPr>
            </a:p>
          </p:txBody>
        </p:sp>
      </p:grpSp>
      <p:sp>
        <p:nvSpPr>
          <p:cNvPr id="7" name="Freeform 7"/>
          <p:cNvSpPr/>
          <p:nvPr/>
        </p:nvSpPr>
        <p:spPr>
          <a:xfrm rot="6626729" flipH="1">
            <a:off x="-8413166" y="732016"/>
            <a:ext cx="12221289" cy="8822969"/>
          </a:xfrm>
          <a:custGeom>
            <a:avLst/>
            <a:gdLst/>
            <a:ahLst/>
            <a:cxnLst/>
            <a:rect l="l" t="t" r="r" b="b"/>
            <a:pathLst>
              <a:path w="12221289" h="8822969">
                <a:moveTo>
                  <a:pt x="12221289" y="0"/>
                </a:moveTo>
                <a:lnTo>
                  <a:pt x="0" y="0"/>
                </a:lnTo>
                <a:lnTo>
                  <a:pt x="0" y="8822968"/>
                </a:lnTo>
                <a:lnTo>
                  <a:pt x="12221289" y="8822968"/>
                </a:lnTo>
                <a:lnTo>
                  <a:pt x="12221289" y="0"/>
                </a:lnTo>
                <a:close/>
              </a:path>
            </a:pathLst>
          </a:custGeom>
          <a:blipFill>
            <a:blip r:embed="rId3"/>
            <a:stretch>
              <a:fillRect/>
            </a:stretch>
          </a:blipFill>
        </p:spPr>
      </p:sp>
      <p:sp>
        <p:nvSpPr>
          <p:cNvPr id="8" name="Freeform 8"/>
          <p:cNvSpPr/>
          <p:nvPr/>
        </p:nvSpPr>
        <p:spPr>
          <a:xfrm>
            <a:off x="10212631" y="378290"/>
            <a:ext cx="650410" cy="650410"/>
          </a:xfrm>
          <a:custGeom>
            <a:avLst/>
            <a:gdLst/>
            <a:ahLst/>
            <a:cxnLst/>
            <a:rect l="l" t="t" r="r" b="b"/>
            <a:pathLst>
              <a:path w="650410" h="650410">
                <a:moveTo>
                  <a:pt x="0" y="0"/>
                </a:moveTo>
                <a:lnTo>
                  <a:pt x="650410" y="0"/>
                </a:lnTo>
                <a:lnTo>
                  <a:pt x="650410" y="650410"/>
                </a:lnTo>
                <a:lnTo>
                  <a:pt x="0" y="65041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9" name="TextBox 9"/>
          <p:cNvSpPr txBox="1"/>
          <p:nvPr/>
        </p:nvSpPr>
        <p:spPr>
          <a:xfrm>
            <a:off x="2683564" y="4376010"/>
            <a:ext cx="9267604" cy="2464329"/>
          </a:xfrm>
          <a:prstGeom prst="rect">
            <a:avLst/>
          </a:prstGeom>
        </p:spPr>
        <p:txBody>
          <a:bodyPr lIns="0" tIns="0" rIns="0" bIns="0" rtlCol="0" anchor="t">
            <a:spAutoFit/>
          </a:bodyPr>
          <a:lstStyle/>
          <a:p>
            <a:pPr algn="just">
              <a:lnSpc>
                <a:spcPts val="3919"/>
              </a:lnSpc>
              <a:spcBef>
                <a:spcPct val="0"/>
              </a:spcBef>
            </a:pPr>
            <a:r>
              <a:rPr lang="en-US" sz="2799" dirty="0" err="1">
                <a:solidFill>
                  <a:srgbClr val="E5E1DA"/>
                </a:solidFill>
                <a:latin typeface="Montserrat" pitchFamily="2" charset="0"/>
                <a:ea typeface="Lato"/>
                <a:cs typeface="Lato"/>
                <a:sym typeface="Lato"/>
              </a:rPr>
              <a:t>Đề</a:t>
            </a:r>
            <a:r>
              <a:rPr lang="en-US" sz="2799" dirty="0">
                <a:solidFill>
                  <a:srgbClr val="E5E1DA"/>
                </a:solidFill>
                <a:latin typeface="Montserrat" pitchFamily="2" charset="0"/>
                <a:ea typeface="Lato"/>
                <a:cs typeface="Lato"/>
                <a:sym typeface="Lato"/>
              </a:rPr>
              <a:t> </a:t>
            </a:r>
            <a:r>
              <a:rPr lang="en-US" sz="2799" dirty="0" err="1">
                <a:solidFill>
                  <a:srgbClr val="E5E1DA"/>
                </a:solidFill>
                <a:latin typeface="Montserrat" pitchFamily="2" charset="0"/>
                <a:ea typeface="Lato"/>
                <a:cs typeface="Lato"/>
                <a:sym typeface="Lato"/>
              </a:rPr>
              <a:t>tài</a:t>
            </a:r>
            <a:r>
              <a:rPr lang="en-US" sz="2799" dirty="0">
                <a:solidFill>
                  <a:srgbClr val="E5E1DA"/>
                </a:solidFill>
                <a:latin typeface="Montserrat" pitchFamily="2" charset="0"/>
                <a:ea typeface="Lato"/>
                <a:cs typeface="Lato"/>
                <a:sym typeface="Lato"/>
              </a:rPr>
              <a:t> </a:t>
            </a:r>
            <a:r>
              <a:rPr lang="en-US" sz="2799" dirty="0" err="1">
                <a:solidFill>
                  <a:srgbClr val="E5E1DA"/>
                </a:solidFill>
                <a:latin typeface="Montserrat" pitchFamily="2" charset="0"/>
                <a:ea typeface="Lato"/>
                <a:cs typeface="Lato"/>
                <a:sym typeface="Lato"/>
              </a:rPr>
              <a:t>nhằm</a:t>
            </a:r>
            <a:r>
              <a:rPr lang="en-US" sz="2799" dirty="0">
                <a:solidFill>
                  <a:srgbClr val="E5E1DA"/>
                </a:solidFill>
                <a:latin typeface="Montserrat" pitchFamily="2" charset="0"/>
                <a:ea typeface="Lato"/>
                <a:cs typeface="Lato"/>
                <a:sym typeface="Lato"/>
              </a:rPr>
              <a:t> </a:t>
            </a:r>
            <a:r>
              <a:rPr lang="en-US" sz="2799" dirty="0" err="1">
                <a:solidFill>
                  <a:srgbClr val="E5E1DA"/>
                </a:solidFill>
                <a:latin typeface="Montserrat" pitchFamily="2" charset="0"/>
                <a:ea typeface="Lato"/>
                <a:cs typeface="Lato"/>
                <a:sym typeface="Lato"/>
              </a:rPr>
              <a:t>giải</a:t>
            </a:r>
            <a:r>
              <a:rPr lang="en-US" sz="2799" dirty="0">
                <a:solidFill>
                  <a:srgbClr val="E5E1DA"/>
                </a:solidFill>
                <a:latin typeface="Montserrat" pitchFamily="2" charset="0"/>
                <a:ea typeface="Lato"/>
                <a:cs typeface="Lato"/>
                <a:sym typeface="Lato"/>
              </a:rPr>
              <a:t> </a:t>
            </a:r>
            <a:r>
              <a:rPr lang="en-US" sz="2799" dirty="0" err="1">
                <a:solidFill>
                  <a:srgbClr val="E5E1DA"/>
                </a:solidFill>
                <a:latin typeface="Montserrat" pitchFamily="2" charset="0"/>
                <a:ea typeface="Lato"/>
                <a:cs typeface="Lato"/>
                <a:sym typeface="Lato"/>
              </a:rPr>
              <a:t>quyết</a:t>
            </a:r>
            <a:r>
              <a:rPr lang="en-US" sz="2799" dirty="0">
                <a:solidFill>
                  <a:srgbClr val="E5E1DA"/>
                </a:solidFill>
                <a:latin typeface="Montserrat" pitchFamily="2" charset="0"/>
                <a:ea typeface="Lato"/>
                <a:cs typeface="Lato"/>
                <a:sym typeface="Lato"/>
              </a:rPr>
              <a:t> </a:t>
            </a:r>
            <a:r>
              <a:rPr lang="en-US" sz="2799" dirty="0" err="1">
                <a:solidFill>
                  <a:srgbClr val="E5E1DA"/>
                </a:solidFill>
                <a:latin typeface="Montserrat" pitchFamily="2" charset="0"/>
                <a:ea typeface="Lato"/>
                <a:cs typeface="Lato"/>
                <a:sym typeface="Lato"/>
              </a:rPr>
              <a:t>vấn</a:t>
            </a:r>
            <a:r>
              <a:rPr lang="en-US" sz="2799" dirty="0">
                <a:solidFill>
                  <a:srgbClr val="E5E1DA"/>
                </a:solidFill>
                <a:latin typeface="Montserrat" pitchFamily="2" charset="0"/>
                <a:ea typeface="Lato"/>
                <a:cs typeface="Lato"/>
                <a:sym typeface="Lato"/>
              </a:rPr>
              <a:t> </a:t>
            </a:r>
            <a:r>
              <a:rPr lang="en-US" sz="2799" dirty="0" err="1">
                <a:solidFill>
                  <a:srgbClr val="E5E1DA"/>
                </a:solidFill>
                <a:latin typeface="Montserrat" pitchFamily="2" charset="0"/>
                <a:ea typeface="Lato"/>
                <a:cs typeface="Lato"/>
                <a:sym typeface="Lato"/>
              </a:rPr>
              <a:t>đề</a:t>
            </a:r>
            <a:r>
              <a:rPr lang="en-US" sz="2799" dirty="0">
                <a:solidFill>
                  <a:srgbClr val="E5E1DA"/>
                </a:solidFill>
                <a:latin typeface="Montserrat" pitchFamily="2" charset="0"/>
                <a:ea typeface="Lato"/>
                <a:cs typeface="Lato"/>
                <a:sym typeface="Lato"/>
              </a:rPr>
              <a:t> </a:t>
            </a:r>
            <a:r>
              <a:rPr lang="en-US" sz="2799" dirty="0" err="1">
                <a:solidFill>
                  <a:srgbClr val="E5E1DA"/>
                </a:solidFill>
                <a:latin typeface="Montserrat" pitchFamily="2" charset="0"/>
                <a:ea typeface="Lato"/>
                <a:cs typeface="Lato"/>
                <a:sym typeface="Lato"/>
              </a:rPr>
              <a:t>khó</a:t>
            </a:r>
            <a:r>
              <a:rPr lang="en-US" sz="2799" dirty="0">
                <a:solidFill>
                  <a:srgbClr val="E5E1DA"/>
                </a:solidFill>
                <a:latin typeface="Montserrat" pitchFamily="2" charset="0"/>
                <a:ea typeface="Lato"/>
                <a:cs typeface="Lato"/>
                <a:sym typeface="Lato"/>
              </a:rPr>
              <a:t> </a:t>
            </a:r>
            <a:r>
              <a:rPr lang="en-US" sz="2799" dirty="0" err="1">
                <a:solidFill>
                  <a:srgbClr val="E5E1DA"/>
                </a:solidFill>
                <a:latin typeface="Montserrat" pitchFamily="2" charset="0"/>
                <a:ea typeface="Lato"/>
                <a:cs typeface="Lato"/>
                <a:sym typeface="Lato"/>
              </a:rPr>
              <a:t>khăn</a:t>
            </a:r>
            <a:r>
              <a:rPr lang="en-US" sz="2799" dirty="0">
                <a:solidFill>
                  <a:srgbClr val="E5E1DA"/>
                </a:solidFill>
                <a:latin typeface="Montserrat" pitchFamily="2" charset="0"/>
                <a:ea typeface="Lato"/>
                <a:cs typeface="Lato"/>
                <a:sym typeface="Lato"/>
              </a:rPr>
              <a:t> </a:t>
            </a:r>
            <a:r>
              <a:rPr lang="en-US" sz="2799" dirty="0" err="1">
                <a:solidFill>
                  <a:srgbClr val="E5E1DA"/>
                </a:solidFill>
                <a:latin typeface="Montserrat" pitchFamily="2" charset="0"/>
                <a:ea typeface="Lato"/>
                <a:cs typeface="Lato"/>
                <a:sym typeface="Lato"/>
              </a:rPr>
              <a:t>trong</a:t>
            </a:r>
            <a:r>
              <a:rPr lang="en-US" sz="2799" dirty="0">
                <a:solidFill>
                  <a:srgbClr val="E5E1DA"/>
                </a:solidFill>
                <a:latin typeface="Montserrat" pitchFamily="2" charset="0"/>
                <a:ea typeface="Lato"/>
                <a:cs typeface="Lato"/>
                <a:sym typeface="Lato"/>
              </a:rPr>
              <a:t> </a:t>
            </a:r>
            <a:r>
              <a:rPr lang="en-US" sz="2799" dirty="0" err="1">
                <a:solidFill>
                  <a:srgbClr val="E5E1DA"/>
                </a:solidFill>
                <a:latin typeface="Montserrat" pitchFamily="2" charset="0"/>
                <a:ea typeface="Lato"/>
                <a:cs typeface="Lato"/>
                <a:sym typeface="Lato"/>
              </a:rPr>
              <a:t>quản</a:t>
            </a:r>
            <a:r>
              <a:rPr lang="en-US" sz="2799" dirty="0">
                <a:solidFill>
                  <a:srgbClr val="E5E1DA"/>
                </a:solidFill>
                <a:latin typeface="Montserrat" pitchFamily="2" charset="0"/>
                <a:ea typeface="Lato"/>
                <a:cs typeface="Lato"/>
                <a:sym typeface="Lato"/>
              </a:rPr>
              <a:t> </a:t>
            </a:r>
            <a:r>
              <a:rPr lang="en-US" sz="2799" dirty="0" err="1">
                <a:solidFill>
                  <a:srgbClr val="E5E1DA"/>
                </a:solidFill>
                <a:latin typeface="Montserrat" pitchFamily="2" charset="0"/>
                <a:ea typeface="Lato"/>
                <a:cs typeface="Lato"/>
                <a:sym typeface="Lato"/>
              </a:rPr>
              <a:t>lý</a:t>
            </a:r>
            <a:r>
              <a:rPr lang="en-US" sz="2799" dirty="0">
                <a:solidFill>
                  <a:srgbClr val="E5E1DA"/>
                </a:solidFill>
                <a:latin typeface="Montserrat" pitchFamily="2" charset="0"/>
                <a:ea typeface="Lato"/>
                <a:cs typeface="Lato"/>
                <a:sym typeface="Lato"/>
              </a:rPr>
              <a:t> </a:t>
            </a:r>
            <a:r>
              <a:rPr lang="en-US" sz="2799" dirty="0" err="1">
                <a:solidFill>
                  <a:srgbClr val="E5E1DA"/>
                </a:solidFill>
                <a:latin typeface="Montserrat" pitchFamily="2" charset="0"/>
                <a:ea typeface="Lato"/>
                <a:cs typeface="Lato"/>
                <a:sym typeface="Lato"/>
              </a:rPr>
              <a:t>hoạt</a:t>
            </a:r>
            <a:r>
              <a:rPr lang="en-US" sz="2799" dirty="0">
                <a:solidFill>
                  <a:srgbClr val="E5E1DA"/>
                </a:solidFill>
                <a:latin typeface="Montserrat" pitchFamily="2" charset="0"/>
                <a:ea typeface="Lato"/>
                <a:cs typeface="Lato"/>
                <a:sym typeface="Lato"/>
              </a:rPr>
              <a:t> </a:t>
            </a:r>
            <a:r>
              <a:rPr lang="en-US" sz="2799" dirty="0" err="1">
                <a:solidFill>
                  <a:srgbClr val="E5E1DA"/>
                </a:solidFill>
                <a:latin typeface="Montserrat" pitchFamily="2" charset="0"/>
                <a:ea typeface="Lato"/>
                <a:cs typeface="Lato"/>
                <a:sym typeface="Lato"/>
              </a:rPr>
              <a:t>động</a:t>
            </a:r>
            <a:r>
              <a:rPr lang="en-US" sz="2799" dirty="0">
                <a:solidFill>
                  <a:srgbClr val="E5E1DA"/>
                </a:solidFill>
                <a:latin typeface="Montserrat" pitchFamily="2" charset="0"/>
                <a:ea typeface="Lato"/>
                <a:cs typeface="Lato"/>
                <a:sym typeface="Lato"/>
              </a:rPr>
              <a:t> </a:t>
            </a:r>
            <a:r>
              <a:rPr lang="en-US" sz="2799" dirty="0" err="1">
                <a:solidFill>
                  <a:srgbClr val="E5E1DA"/>
                </a:solidFill>
                <a:latin typeface="Montserrat" pitchFamily="2" charset="0"/>
                <a:ea typeface="Lato"/>
                <a:cs typeface="Lato"/>
                <a:sym typeface="Lato"/>
              </a:rPr>
              <a:t>rèn</a:t>
            </a:r>
            <a:r>
              <a:rPr lang="en-US" sz="2799" dirty="0">
                <a:solidFill>
                  <a:srgbClr val="E5E1DA"/>
                </a:solidFill>
                <a:latin typeface="Montserrat" pitchFamily="2" charset="0"/>
                <a:ea typeface="Lato"/>
                <a:cs typeface="Lato"/>
                <a:sym typeface="Lato"/>
              </a:rPr>
              <a:t> </a:t>
            </a:r>
            <a:r>
              <a:rPr lang="en-US" sz="2799" dirty="0" err="1">
                <a:solidFill>
                  <a:srgbClr val="E5E1DA"/>
                </a:solidFill>
                <a:latin typeface="Montserrat" pitchFamily="2" charset="0"/>
                <a:ea typeface="Lato"/>
                <a:cs typeface="Lato"/>
                <a:sym typeface="Lato"/>
              </a:rPr>
              <a:t>luyện</a:t>
            </a:r>
            <a:r>
              <a:rPr lang="en-US" sz="2799" dirty="0">
                <a:solidFill>
                  <a:srgbClr val="E5E1DA"/>
                </a:solidFill>
                <a:latin typeface="Montserrat" pitchFamily="2" charset="0"/>
                <a:ea typeface="Lato"/>
                <a:cs typeface="Lato"/>
                <a:sym typeface="Lato"/>
              </a:rPr>
              <a:t> </a:t>
            </a:r>
            <a:r>
              <a:rPr lang="en-US" sz="2799" dirty="0" err="1">
                <a:solidFill>
                  <a:srgbClr val="E5E1DA"/>
                </a:solidFill>
                <a:latin typeface="Montserrat" pitchFamily="2" charset="0"/>
                <a:ea typeface="Lato"/>
                <a:cs typeface="Lato"/>
                <a:sym typeface="Lato"/>
              </a:rPr>
              <a:t>của</a:t>
            </a:r>
            <a:r>
              <a:rPr lang="en-US" sz="2799" dirty="0">
                <a:solidFill>
                  <a:srgbClr val="E5E1DA"/>
                </a:solidFill>
                <a:latin typeface="Montserrat" pitchFamily="2" charset="0"/>
                <a:ea typeface="Lato"/>
                <a:cs typeface="Lato"/>
                <a:sym typeface="Lato"/>
              </a:rPr>
              <a:t> </a:t>
            </a:r>
            <a:r>
              <a:rPr lang="en-US" sz="2799" dirty="0" err="1">
                <a:solidFill>
                  <a:srgbClr val="E5E1DA"/>
                </a:solidFill>
                <a:latin typeface="Montserrat" pitchFamily="2" charset="0"/>
                <a:ea typeface="Lato"/>
                <a:cs typeface="Lato"/>
                <a:sym typeface="Lato"/>
              </a:rPr>
              <a:t>sinh</a:t>
            </a:r>
            <a:r>
              <a:rPr lang="en-US" sz="2799" dirty="0">
                <a:solidFill>
                  <a:srgbClr val="E5E1DA"/>
                </a:solidFill>
                <a:latin typeface="Montserrat" pitchFamily="2" charset="0"/>
                <a:ea typeface="Lato"/>
                <a:cs typeface="Lato"/>
                <a:sym typeface="Lato"/>
              </a:rPr>
              <a:t> </a:t>
            </a:r>
            <a:r>
              <a:rPr lang="en-US" sz="2799" dirty="0" err="1">
                <a:solidFill>
                  <a:srgbClr val="E5E1DA"/>
                </a:solidFill>
                <a:latin typeface="Montserrat" pitchFamily="2" charset="0"/>
                <a:ea typeface="Lato"/>
                <a:cs typeface="Lato"/>
                <a:sym typeface="Lato"/>
              </a:rPr>
              <a:t>viên</a:t>
            </a:r>
            <a:r>
              <a:rPr lang="en-US" sz="2799" dirty="0">
                <a:solidFill>
                  <a:srgbClr val="E5E1DA"/>
                </a:solidFill>
                <a:latin typeface="Montserrat" pitchFamily="2" charset="0"/>
                <a:ea typeface="Lato"/>
                <a:cs typeface="Lato"/>
                <a:sym typeface="Lato"/>
              </a:rPr>
              <a:t> </a:t>
            </a:r>
            <a:r>
              <a:rPr lang="en-US" sz="2799" dirty="0" err="1">
                <a:solidFill>
                  <a:srgbClr val="E5E1DA"/>
                </a:solidFill>
                <a:latin typeface="Montserrat" pitchFamily="2" charset="0"/>
                <a:ea typeface="Lato"/>
                <a:cs typeface="Lato"/>
                <a:sym typeface="Lato"/>
              </a:rPr>
              <a:t>tại</a:t>
            </a:r>
            <a:r>
              <a:rPr lang="en-US" sz="2799" dirty="0">
                <a:solidFill>
                  <a:srgbClr val="E5E1DA"/>
                </a:solidFill>
                <a:latin typeface="Montserrat" pitchFamily="2" charset="0"/>
                <a:ea typeface="Lato"/>
                <a:cs typeface="Lato"/>
                <a:sym typeface="Lato"/>
              </a:rPr>
              <a:t> </a:t>
            </a:r>
            <a:r>
              <a:rPr lang="en-US" sz="2799" dirty="0" err="1">
                <a:solidFill>
                  <a:srgbClr val="E5E1DA"/>
                </a:solidFill>
                <a:latin typeface="Montserrat" pitchFamily="2" charset="0"/>
                <a:ea typeface="Lato"/>
                <a:cs typeface="Lato"/>
                <a:sym typeface="Lato"/>
              </a:rPr>
              <a:t>trường</a:t>
            </a:r>
            <a:r>
              <a:rPr lang="en-US" sz="2799" dirty="0">
                <a:solidFill>
                  <a:srgbClr val="E5E1DA"/>
                </a:solidFill>
                <a:latin typeface="Montserrat" pitchFamily="2" charset="0"/>
                <a:ea typeface="Lato"/>
                <a:cs typeface="Lato"/>
                <a:sym typeface="Lato"/>
              </a:rPr>
              <a:t> </a:t>
            </a:r>
            <a:r>
              <a:rPr lang="en-US" sz="2799" dirty="0" err="1">
                <a:solidFill>
                  <a:srgbClr val="E5E1DA"/>
                </a:solidFill>
                <a:latin typeface="Montserrat" pitchFamily="2" charset="0"/>
                <a:ea typeface="Lato"/>
                <a:cs typeface="Lato"/>
                <a:sym typeface="Lato"/>
              </a:rPr>
              <a:t>Đại</a:t>
            </a:r>
            <a:r>
              <a:rPr lang="en-US" sz="2799" dirty="0">
                <a:solidFill>
                  <a:srgbClr val="E5E1DA"/>
                </a:solidFill>
                <a:latin typeface="Montserrat" pitchFamily="2" charset="0"/>
                <a:ea typeface="Lato"/>
                <a:cs typeface="Lato"/>
                <a:sym typeface="Lato"/>
              </a:rPr>
              <a:t> </a:t>
            </a:r>
            <a:r>
              <a:rPr lang="en-US" sz="2799" dirty="0" err="1">
                <a:solidFill>
                  <a:srgbClr val="E5E1DA"/>
                </a:solidFill>
                <a:latin typeface="Montserrat" pitchFamily="2" charset="0"/>
                <a:ea typeface="Lato"/>
                <a:cs typeface="Lato"/>
                <a:sym typeface="Lato"/>
              </a:rPr>
              <a:t>Học</a:t>
            </a:r>
            <a:r>
              <a:rPr lang="en-US" sz="2799" dirty="0">
                <a:solidFill>
                  <a:srgbClr val="E5E1DA"/>
                </a:solidFill>
                <a:latin typeface="Montserrat" pitchFamily="2" charset="0"/>
                <a:ea typeface="Lato"/>
                <a:cs typeface="Lato"/>
                <a:sym typeface="Lato"/>
              </a:rPr>
              <a:t> </a:t>
            </a:r>
            <a:r>
              <a:rPr lang="en-US" sz="2799" dirty="0" err="1">
                <a:solidFill>
                  <a:srgbClr val="E5E1DA"/>
                </a:solidFill>
                <a:latin typeface="Montserrat" pitchFamily="2" charset="0"/>
                <a:ea typeface="Lato"/>
                <a:cs typeface="Lato"/>
                <a:sym typeface="Lato"/>
              </a:rPr>
              <a:t>Trà</a:t>
            </a:r>
            <a:r>
              <a:rPr lang="en-US" sz="2799" dirty="0">
                <a:solidFill>
                  <a:srgbClr val="E5E1DA"/>
                </a:solidFill>
                <a:latin typeface="Montserrat" pitchFamily="2" charset="0"/>
                <a:ea typeface="Lato"/>
                <a:cs typeface="Lato"/>
                <a:sym typeface="Lato"/>
              </a:rPr>
              <a:t> Vinh. </a:t>
            </a:r>
            <a:r>
              <a:rPr lang="en-US" sz="2799" dirty="0" err="1">
                <a:solidFill>
                  <a:srgbClr val="E5E1DA"/>
                </a:solidFill>
                <a:latin typeface="Montserrat" pitchFamily="2" charset="0"/>
                <a:ea typeface="Lato"/>
                <a:cs typeface="Lato"/>
                <a:sym typeface="Lato"/>
              </a:rPr>
              <a:t>Ứng</a:t>
            </a:r>
            <a:r>
              <a:rPr lang="en-US" sz="2799" dirty="0">
                <a:solidFill>
                  <a:srgbClr val="E5E1DA"/>
                </a:solidFill>
                <a:latin typeface="Montserrat" pitchFamily="2" charset="0"/>
                <a:ea typeface="Lato"/>
                <a:cs typeface="Lato"/>
                <a:sym typeface="Lato"/>
              </a:rPr>
              <a:t> </a:t>
            </a:r>
            <a:r>
              <a:rPr lang="en-US" sz="2799" dirty="0" err="1">
                <a:solidFill>
                  <a:srgbClr val="E5E1DA"/>
                </a:solidFill>
                <a:latin typeface="Montserrat" pitchFamily="2" charset="0"/>
                <a:ea typeface="Lato"/>
                <a:cs typeface="Lato"/>
                <a:sym typeface="Lato"/>
              </a:rPr>
              <a:t>dụng</a:t>
            </a:r>
            <a:r>
              <a:rPr lang="en-US" sz="2799" dirty="0">
                <a:solidFill>
                  <a:srgbClr val="E5E1DA"/>
                </a:solidFill>
                <a:latin typeface="Montserrat" pitchFamily="2" charset="0"/>
                <a:ea typeface="Lato"/>
                <a:cs typeface="Lato"/>
                <a:sym typeface="Lato"/>
              </a:rPr>
              <a:t> </a:t>
            </a:r>
            <a:r>
              <a:rPr lang="en-US" sz="2799" dirty="0" err="1">
                <a:solidFill>
                  <a:srgbClr val="E5E1DA"/>
                </a:solidFill>
                <a:latin typeface="Montserrat" pitchFamily="2" charset="0"/>
                <a:ea typeface="Lato"/>
                <a:cs typeface="Lato"/>
                <a:sym typeface="Lato"/>
              </a:rPr>
              <a:t>hỗ</a:t>
            </a:r>
            <a:r>
              <a:rPr lang="en-US" sz="2799" dirty="0">
                <a:solidFill>
                  <a:srgbClr val="E5E1DA"/>
                </a:solidFill>
                <a:latin typeface="Montserrat" pitchFamily="2" charset="0"/>
                <a:ea typeface="Lato"/>
                <a:cs typeface="Lato"/>
                <a:sym typeface="Lato"/>
              </a:rPr>
              <a:t> </a:t>
            </a:r>
            <a:r>
              <a:rPr lang="en-US" sz="2799" dirty="0" err="1">
                <a:solidFill>
                  <a:srgbClr val="E5E1DA"/>
                </a:solidFill>
                <a:latin typeface="Montserrat" pitchFamily="2" charset="0"/>
                <a:ea typeface="Lato"/>
                <a:cs typeface="Lato"/>
                <a:sym typeface="Lato"/>
              </a:rPr>
              <a:t>trợ</a:t>
            </a:r>
            <a:r>
              <a:rPr lang="en-US" sz="2799" dirty="0">
                <a:solidFill>
                  <a:srgbClr val="E5E1DA"/>
                </a:solidFill>
                <a:latin typeface="Montserrat" pitchFamily="2" charset="0"/>
                <a:ea typeface="Lato"/>
                <a:cs typeface="Lato"/>
                <a:sym typeface="Lato"/>
              </a:rPr>
              <a:t> </a:t>
            </a:r>
            <a:r>
              <a:rPr lang="en-US" sz="2799" dirty="0" err="1">
                <a:solidFill>
                  <a:srgbClr val="E5E1DA"/>
                </a:solidFill>
                <a:latin typeface="Montserrat" pitchFamily="2" charset="0"/>
                <a:ea typeface="Lato"/>
                <a:cs typeface="Lato"/>
                <a:sym typeface="Lato"/>
              </a:rPr>
              <a:t>cố</a:t>
            </a:r>
            <a:r>
              <a:rPr lang="en-US" sz="2799" dirty="0">
                <a:solidFill>
                  <a:srgbClr val="E5E1DA"/>
                </a:solidFill>
                <a:latin typeface="Montserrat" pitchFamily="2" charset="0"/>
                <a:ea typeface="Lato"/>
                <a:cs typeface="Lato"/>
                <a:sym typeface="Lato"/>
              </a:rPr>
              <a:t> </a:t>
            </a:r>
            <a:r>
              <a:rPr lang="en-US" sz="2799" dirty="0" err="1">
                <a:solidFill>
                  <a:srgbClr val="E5E1DA"/>
                </a:solidFill>
                <a:latin typeface="Montserrat" pitchFamily="2" charset="0"/>
                <a:ea typeface="Lato"/>
                <a:cs typeface="Lato"/>
                <a:sym typeface="Lato"/>
              </a:rPr>
              <a:t>vấn</a:t>
            </a:r>
            <a:r>
              <a:rPr lang="en-US" sz="2799" dirty="0">
                <a:solidFill>
                  <a:srgbClr val="E5E1DA"/>
                </a:solidFill>
                <a:latin typeface="Montserrat" pitchFamily="2" charset="0"/>
                <a:ea typeface="Lato"/>
                <a:cs typeface="Lato"/>
                <a:sym typeface="Lato"/>
              </a:rPr>
              <a:t> </a:t>
            </a:r>
            <a:r>
              <a:rPr lang="en-US" sz="2799" dirty="0" err="1">
                <a:solidFill>
                  <a:srgbClr val="E5E1DA"/>
                </a:solidFill>
                <a:latin typeface="Montserrat" pitchFamily="2" charset="0"/>
                <a:ea typeface="Lato"/>
                <a:cs typeface="Lato"/>
                <a:sym typeface="Lato"/>
              </a:rPr>
              <a:t>học</a:t>
            </a:r>
            <a:r>
              <a:rPr lang="en-US" sz="2799" dirty="0">
                <a:solidFill>
                  <a:srgbClr val="E5E1DA"/>
                </a:solidFill>
                <a:latin typeface="Montserrat" pitchFamily="2" charset="0"/>
                <a:ea typeface="Lato"/>
                <a:cs typeface="Lato"/>
                <a:sym typeface="Lato"/>
              </a:rPr>
              <a:t> </a:t>
            </a:r>
            <a:r>
              <a:rPr lang="en-US" sz="2799" dirty="0" err="1">
                <a:solidFill>
                  <a:srgbClr val="E5E1DA"/>
                </a:solidFill>
                <a:latin typeface="Montserrat" pitchFamily="2" charset="0"/>
                <a:ea typeface="Lato"/>
                <a:cs typeface="Lato"/>
                <a:sym typeface="Lato"/>
              </a:rPr>
              <a:t>tập</a:t>
            </a:r>
            <a:r>
              <a:rPr lang="en-US" sz="2799" dirty="0">
                <a:solidFill>
                  <a:srgbClr val="E5E1DA"/>
                </a:solidFill>
                <a:latin typeface="Montserrat" pitchFamily="2" charset="0"/>
                <a:ea typeface="Lato"/>
                <a:cs typeface="Lato"/>
                <a:sym typeface="Lato"/>
              </a:rPr>
              <a:t> </a:t>
            </a:r>
            <a:r>
              <a:rPr lang="en-US" sz="2799" dirty="0" err="1">
                <a:solidFill>
                  <a:srgbClr val="E5E1DA"/>
                </a:solidFill>
                <a:latin typeface="Montserrat" pitchFamily="2" charset="0"/>
                <a:ea typeface="Lato"/>
                <a:cs typeface="Lato"/>
                <a:sym typeface="Lato"/>
              </a:rPr>
              <a:t>và</a:t>
            </a:r>
            <a:r>
              <a:rPr lang="en-US" sz="2799" dirty="0">
                <a:solidFill>
                  <a:srgbClr val="E5E1DA"/>
                </a:solidFill>
                <a:latin typeface="Montserrat" pitchFamily="2" charset="0"/>
                <a:ea typeface="Lato"/>
                <a:cs typeface="Lato"/>
                <a:sym typeface="Lato"/>
              </a:rPr>
              <a:t> </a:t>
            </a:r>
            <a:r>
              <a:rPr lang="en-US" sz="2799" dirty="0" err="1">
                <a:solidFill>
                  <a:srgbClr val="E5E1DA"/>
                </a:solidFill>
                <a:latin typeface="Montserrat" pitchFamily="2" charset="0"/>
                <a:ea typeface="Lato"/>
                <a:cs typeface="Lato"/>
                <a:sym typeface="Lato"/>
              </a:rPr>
              <a:t>sinh</a:t>
            </a:r>
            <a:r>
              <a:rPr lang="en-US" sz="2799" dirty="0">
                <a:solidFill>
                  <a:srgbClr val="E5E1DA"/>
                </a:solidFill>
                <a:latin typeface="Montserrat" pitchFamily="2" charset="0"/>
                <a:ea typeface="Lato"/>
                <a:cs typeface="Lato"/>
                <a:sym typeface="Lato"/>
              </a:rPr>
              <a:t> </a:t>
            </a:r>
            <a:r>
              <a:rPr lang="en-US" sz="2799" dirty="0" err="1">
                <a:solidFill>
                  <a:srgbClr val="E5E1DA"/>
                </a:solidFill>
                <a:latin typeface="Montserrat" pitchFamily="2" charset="0"/>
                <a:ea typeface="Lato"/>
                <a:cs typeface="Lato"/>
                <a:sym typeface="Lato"/>
              </a:rPr>
              <a:t>viên</a:t>
            </a:r>
            <a:r>
              <a:rPr lang="en-US" sz="2799" dirty="0">
                <a:solidFill>
                  <a:srgbClr val="E5E1DA"/>
                </a:solidFill>
                <a:latin typeface="Montserrat" pitchFamily="2" charset="0"/>
                <a:ea typeface="Lato"/>
                <a:cs typeface="Lato"/>
                <a:sym typeface="Lato"/>
              </a:rPr>
              <a:t> </a:t>
            </a:r>
            <a:r>
              <a:rPr lang="en-US" sz="2799" dirty="0" err="1">
                <a:solidFill>
                  <a:srgbClr val="E5E1DA"/>
                </a:solidFill>
                <a:latin typeface="Montserrat" pitchFamily="2" charset="0"/>
                <a:ea typeface="Lato"/>
                <a:cs typeface="Lato"/>
                <a:sym typeface="Lato"/>
              </a:rPr>
              <a:t>theo</a:t>
            </a:r>
            <a:r>
              <a:rPr lang="en-US" sz="2799" dirty="0">
                <a:solidFill>
                  <a:srgbClr val="E5E1DA"/>
                </a:solidFill>
                <a:latin typeface="Montserrat" pitchFamily="2" charset="0"/>
                <a:ea typeface="Lato"/>
                <a:cs typeface="Lato"/>
                <a:sym typeface="Lato"/>
              </a:rPr>
              <a:t> </a:t>
            </a:r>
            <a:r>
              <a:rPr lang="en-US" sz="2799" dirty="0" err="1">
                <a:solidFill>
                  <a:srgbClr val="E5E1DA"/>
                </a:solidFill>
                <a:latin typeface="Montserrat" pitchFamily="2" charset="0"/>
                <a:ea typeface="Lato"/>
                <a:cs typeface="Lato"/>
                <a:sym typeface="Lato"/>
              </a:rPr>
              <a:t>dõi</a:t>
            </a:r>
            <a:r>
              <a:rPr lang="en-US" sz="2799" dirty="0">
                <a:solidFill>
                  <a:srgbClr val="E5E1DA"/>
                </a:solidFill>
                <a:latin typeface="Montserrat" pitchFamily="2" charset="0"/>
                <a:ea typeface="Lato"/>
                <a:cs typeface="Lato"/>
                <a:sym typeface="Lato"/>
              </a:rPr>
              <a:t>, </a:t>
            </a:r>
            <a:r>
              <a:rPr lang="en-US" sz="2799" dirty="0" err="1">
                <a:solidFill>
                  <a:srgbClr val="E5E1DA"/>
                </a:solidFill>
                <a:latin typeface="Montserrat" pitchFamily="2" charset="0"/>
                <a:ea typeface="Lato"/>
                <a:cs typeface="Lato"/>
                <a:sym typeface="Lato"/>
              </a:rPr>
              <a:t>quản</a:t>
            </a:r>
            <a:r>
              <a:rPr lang="en-US" sz="2799" dirty="0">
                <a:solidFill>
                  <a:srgbClr val="E5E1DA"/>
                </a:solidFill>
                <a:latin typeface="Montserrat" pitchFamily="2" charset="0"/>
                <a:ea typeface="Lato"/>
                <a:cs typeface="Lato"/>
                <a:sym typeface="Lato"/>
              </a:rPr>
              <a:t> </a:t>
            </a:r>
            <a:r>
              <a:rPr lang="en-US" sz="2799" dirty="0" err="1">
                <a:solidFill>
                  <a:srgbClr val="E5E1DA"/>
                </a:solidFill>
                <a:latin typeface="Montserrat" pitchFamily="2" charset="0"/>
                <a:ea typeface="Lato"/>
                <a:cs typeface="Lato"/>
                <a:sym typeface="Lato"/>
              </a:rPr>
              <a:t>lý</a:t>
            </a:r>
            <a:r>
              <a:rPr lang="en-US" sz="2799" dirty="0">
                <a:solidFill>
                  <a:srgbClr val="E5E1DA"/>
                </a:solidFill>
                <a:latin typeface="Montserrat" pitchFamily="2" charset="0"/>
                <a:ea typeface="Lato"/>
                <a:cs typeface="Lato"/>
                <a:sym typeface="Lato"/>
              </a:rPr>
              <a:t>, </a:t>
            </a:r>
            <a:r>
              <a:rPr lang="en-US" sz="2799" dirty="0" err="1">
                <a:solidFill>
                  <a:srgbClr val="E5E1DA"/>
                </a:solidFill>
                <a:latin typeface="Montserrat" pitchFamily="2" charset="0"/>
                <a:ea typeface="Lato"/>
                <a:cs typeface="Lato"/>
                <a:sym typeface="Lato"/>
              </a:rPr>
              <a:t>và</a:t>
            </a:r>
            <a:r>
              <a:rPr lang="en-US" sz="2799" dirty="0">
                <a:solidFill>
                  <a:srgbClr val="E5E1DA"/>
                </a:solidFill>
                <a:latin typeface="Montserrat" pitchFamily="2" charset="0"/>
                <a:ea typeface="Lato"/>
                <a:cs typeface="Lato"/>
                <a:sym typeface="Lato"/>
              </a:rPr>
              <a:t> </a:t>
            </a:r>
            <a:r>
              <a:rPr lang="en-US" sz="2799" dirty="0" err="1">
                <a:solidFill>
                  <a:srgbClr val="E5E1DA"/>
                </a:solidFill>
                <a:latin typeface="Montserrat" pitchFamily="2" charset="0"/>
                <a:ea typeface="Lato"/>
                <a:cs typeface="Lato"/>
                <a:sym typeface="Lato"/>
              </a:rPr>
              <a:t>truy</a:t>
            </a:r>
            <a:r>
              <a:rPr lang="en-US" sz="2799" dirty="0">
                <a:solidFill>
                  <a:srgbClr val="E5E1DA"/>
                </a:solidFill>
                <a:latin typeface="Montserrat" pitchFamily="2" charset="0"/>
                <a:ea typeface="Lato"/>
                <a:cs typeface="Lato"/>
                <a:sym typeface="Lato"/>
              </a:rPr>
              <a:t> </a:t>
            </a:r>
            <a:r>
              <a:rPr lang="en-US" sz="2799" dirty="0" err="1">
                <a:solidFill>
                  <a:srgbClr val="E5E1DA"/>
                </a:solidFill>
                <a:latin typeface="Montserrat" pitchFamily="2" charset="0"/>
                <a:ea typeface="Lato"/>
                <a:cs typeface="Lato"/>
                <a:sym typeface="Lato"/>
              </a:rPr>
              <a:t>xuất</a:t>
            </a:r>
            <a:r>
              <a:rPr lang="en-US" sz="2799" dirty="0">
                <a:solidFill>
                  <a:srgbClr val="E5E1DA"/>
                </a:solidFill>
                <a:latin typeface="Montserrat" pitchFamily="2" charset="0"/>
                <a:ea typeface="Lato"/>
                <a:cs typeface="Lato"/>
                <a:sym typeface="Lato"/>
              </a:rPr>
              <a:t> </a:t>
            </a:r>
            <a:r>
              <a:rPr lang="en-US" sz="2799" dirty="0" err="1">
                <a:solidFill>
                  <a:srgbClr val="E5E1DA"/>
                </a:solidFill>
                <a:latin typeface="Montserrat" pitchFamily="2" charset="0"/>
                <a:ea typeface="Lato"/>
                <a:cs typeface="Lato"/>
                <a:sym typeface="Lato"/>
              </a:rPr>
              <a:t>dữ</a:t>
            </a:r>
            <a:r>
              <a:rPr lang="en-US" sz="2799" dirty="0">
                <a:solidFill>
                  <a:srgbClr val="E5E1DA"/>
                </a:solidFill>
                <a:latin typeface="Montserrat" pitchFamily="2" charset="0"/>
                <a:ea typeface="Lato"/>
                <a:cs typeface="Lato"/>
                <a:sym typeface="Lato"/>
              </a:rPr>
              <a:t> </a:t>
            </a:r>
            <a:r>
              <a:rPr lang="en-US" sz="2799" dirty="0" err="1">
                <a:solidFill>
                  <a:srgbClr val="E5E1DA"/>
                </a:solidFill>
                <a:latin typeface="Montserrat" pitchFamily="2" charset="0"/>
                <a:ea typeface="Lato"/>
                <a:cs typeface="Lato"/>
                <a:sym typeface="Lato"/>
              </a:rPr>
              <a:t>liệu</a:t>
            </a:r>
            <a:r>
              <a:rPr lang="en-US" sz="2799" dirty="0">
                <a:solidFill>
                  <a:srgbClr val="E5E1DA"/>
                </a:solidFill>
                <a:latin typeface="Montserrat" pitchFamily="2" charset="0"/>
                <a:ea typeface="Lato"/>
                <a:cs typeface="Lato"/>
                <a:sym typeface="Lato"/>
              </a:rPr>
              <a:t> </a:t>
            </a:r>
            <a:r>
              <a:rPr lang="en-US" sz="2799" dirty="0" err="1">
                <a:solidFill>
                  <a:srgbClr val="E5E1DA"/>
                </a:solidFill>
                <a:latin typeface="Montserrat" pitchFamily="2" charset="0"/>
                <a:ea typeface="Lato"/>
                <a:cs typeface="Lato"/>
                <a:sym typeface="Lato"/>
              </a:rPr>
              <a:t>hoạt</a:t>
            </a:r>
            <a:r>
              <a:rPr lang="en-US" sz="2799" dirty="0">
                <a:solidFill>
                  <a:srgbClr val="E5E1DA"/>
                </a:solidFill>
                <a:latin typeface="Montserrat" pitchFamily="2" charset="0"/>
                <a:ea typeface="Lato"/>
                <a:cs typeface="Lato"/>
                <a:sym typeface="Lato"/>
              </a:rPr>
              <a:t> </a:t>
            </a:r>
            <a:r>
              <a:rPr lang="en-US" sz="2799" dirty="0" err="1">
                <a:solidFill>
                  <a:srgbClr val="E5E1DA"/>
                </a:solidFill>
                <a:latin typeface="Montserrat" pitchFamily="2" charset="0"/>
                <a:ea typeface="Lato"/>
                <a:cs typeface="Lato"/>
                <a:sym typeface="Lato"/>
              </a:rPr>
              <a:t>động</a:t>
            </a:r>
            <a:r>
              <a:rPr lang="en-US" sz="2799" dirty="0">
                <a:solidFill>
                  <a:srgbClr val="E5E1DA"/>
                </a:solidFill>
                <a:latin typeface="Montserrat" pitchFamily="2" charset="0"/>
                <a:ea typeface="Lato"/>
                <a:cs typeface="Lato"/>
                <a:sym typeface="Lato"/>
              </a:rPr>
              <a:t> </a:t>
            </a:r>
            <a:r>
              <a:rPr lang="en-US" sz="2799" dirty="0" err="1">
                <a:solidFill>
                  <a:srgbClr val="E5E1DA"/>
                </a:solidFill>
                <a:latin typeface="Montserrat" pitchFamily="2" charset="0"/>
                <a:ea typeface="Lato"/>
                <a:cs typeface="Lato"/>
                <a:sym typeface="Lato"/>
              </a:rPr>
              <a:t>rèn</a:t>
            </a:r>
            <a:r>
              <a:rPr lang="en-US" sz="2799" dirty="0">
                <a:solidFill>
                  <a:srgbClr val="E5E1DA"/>
                </a:solidFill>
                <a:latin typeface="Montserrat" pitchFamily="2" charset="0"/>
                <a:ea typeface="Lato"/>
                <a:cs typeface="Lato"/>
                <a:sym typeface="Lato"/>
              </a:rPr>
              <a:t> </a:t>
            </a:r>
            <a:r>
              <a:rPr lang="en-US" sz="2799" dirty="0" err="1">
                <a:solidFill>
                  <a:srgbClr val="E5E1DA"/>
                </a:solidFill>
                <a:latin typeface="Montserrat" pitchFamily="2" charset="0"/>
                <a:ea typeface="Lato"/>
                <a:cs typeface="Lato"/>
                <a:sym typeface="Lato"/>
              </a:rPr>
              <a:t>luyện</a:t>
            </a:r>
            <a:r>
              <a:rPr lang="en-US" sz="2799" dirty="0">
                <a:solidFill>
                  <a:srgbClr val="E5E1DA"/>
                </a:solidFill>
                <a:latin typeface="Montserrat" pitchFamily="2" charset="0"/>
                <a:ea typeface="Lato"/>
                <a:cs typeface="Lato"/>
                <a:sym typeface="Lato"/>
              </a:rPr>
              <a:t> </a:t>
            </a:r>
            <a:r>
              <a:rPr lang="en-US" sz="2799" dirty="0" err="1">
                <a:solidFill>
                  <a:srgbClr val="E5E1DA"/>
                </a:solidFill>
                <a:latin typeface="Montserrat" pitchFamily="2" charset="0"/>
                <a:ea typeface="Lato"/>
                <a:cs typeface="Lato"/>
                <a:sym typeface="Lato"/>
              </a:rPr>
              <a:t>hiệu</a:t>
            </a:r>
            <a:r>
              <a:rPr lang="en-US" sz="2799" dirty="0">
                <a:solidFill>
                  <a:srgbClr val="E5E1DA"/>
                </a:solidFill>
                <a:latin typeface="Montserrat" pitchFamily="2" charset="0"/>
                <a:ea typeface="Lato"/>
                <a:cs typeface="Lato"/>
                <a:sym typeface="Lato"/>
              </a:rPr>
              <a:t> </a:t>
            </a:r>
            <a:r>
              <a:rPr lang="en-US" sz="2799" dirty="0" err="1">
                <a:solidFill>
                  <a:srgbClr val="E5E1DA"/>
                </a:solidFill>
                <a:latin typeface="Montserrat" pitchFamily="2" charset="0"/>
                <a:ea typeface="Lato"/>
                <a:cs typeface="Lato"/>
                <a:sym typeface="Lato"/>
              </a:rPr>
              <a:t>quả</a:t>
            </a:r>
            <a:r>
              <a:rPr lang="en-US" sz="2799" dirty="0">
                <a:solidFill>
                  <a:srgbClr val="E5E1DA"/>
                </a:solidFill>
                <a:latin typeface="Montserrat" pitchFamily="2" charset="0"/>
                <a:ea typeface="Lato"/>
                <a:cs typeface="Lato"/>
                <a:sym typeface="Lato"/>
              </a:rPr>
              <a:t>.</a:t>
            </a:r>
          </a:p>
        </p:txBody>
      </p:sp>
      <p:sp>
        <p:nvSpPr>
          <p:cNvPr id="10" name="TextBox 10"/>
          <p:cNvSpPr txBox="1"/>
          <p:nvPr/>
        </p:nvSpPr>
        <p:spPr>
          <a:xfrm>
            <a:off x="2683564" y="2285225"/>
            <a:ext cx="9127436" cy="923330"/>
          </a:xfrm>
          <a:prstGeom prst="rect">
            <a:avLst/>
          </a:prstGeom>
        </p:spPr>
        <p:txBody>
          <a:bodyPr wrap="square" lIns="0" tIns="0" rIns="0" bIns="0" rtlCol="0" anchor="t">
            <a:spAutoFit/>
          </a:bodyPr>
          <a:lstStyle/>
          <a:p>
            <a:pPr algn="l">
              <a:lnSpc>
                <a:spcPts val="7150"/>
              </a:lnSpc>
            </a:pPr>
            <a:r>
              <a:rPr lang="en-US" sz="6500" b="1">
                <a:solidFill>
                  <a:srgbClr val="FBF9F1"/>
                </a:solidFill>
                <a:latin typeface="Montserrat" pitchFamily="2" charset="0"/>
                <a:ea typeface="Poppins Bold"/>
                <a:cs typeface="Poppins Bold"/>
                <a:sym typeface="Poppins Bold"/>
              </a:rPr>
              <a:t>TỔNG QUAN ĐỀ TÀI</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3691067" y="4802688"/>
            <a:ext cx="8729104" cy="681625"/>
            <a:chOff x="0" y="0"/>
            <a:chExt cx="2299023" cy="179523"/>
          </a:xfrm>
        </p:grpSpPr>
        <p:sp>
          <p:nvSpPr>
            <p:cNvPr id="3" name="Freeform 3"/>
            <p:cNvSpPr/>
            <p:nvPr/>
          </p:nvSpPr>
          <p:spPr>
            <a:xfrm>
              <a:off x="0" y="0"/>
              <a:ext cx="2299023" cy="179523"/>
            </a:xfrm>
            <a:custGeom>
              <a:avLst/>
              <a:gdLst/>
              <a:ahLst/>
              <a:cxnLst/>
              <a:rect l="l" t="t" r="r" b="b"/>
              <a:pathLst>
                <a:path w="2299023" h="179523">
                  <a:moveTo>
                    <a:pt x="56762" y="0"/>
                  </a:moveTo>
                  <a:lnTo>
                    <a:pt x="2242261" y="0"/>
                  </a:lnTo>
                  <a:cubicBezTo>
                    <a:pt x="2257315" y="0"/>
                    <a:pt x="2271753" y="5980"/>
                    <a:pt x="2282398" y="16625"/>
                  </a:cubicBezTo>
                  <a:cubicBezTo>
                    <a:pt x="2293043" y="27270"/>
                    <a:pt x="2299023" y="41708"/>
                    <a:pt x="2299023" y="56762"/>
                  </a:cubicBezTo>
                  <a:lnTo>
                    <a:pt x="2299023" y="122760"/>
                  </a:lnTo>
                  <a:cubicBezTo>
                    <a:pt x="2299023" y="137815"/>
                    <a:pt x="2293043" y="152252"/>
                    <a:pt x="2282398" y="162897"/>
                  </a:cubicBezTo>
                  <a:cubicBezTo>
                    <a:pt x="2271753" y="173542"/>
                    <a:pt x="2257315" y="179523"/>
                    <a:pt x="2242261" y="179523"/>
                  </a:cubicBezTo>
                  <a:lnTo>
                    <a:pt x="56762" y="179523"/>
                  </a:lnTo>
                  <a:cubicBezTo>
                    <a:pt x="41708" y="179523"/>
                    <a:pt x="27270" y="173542"/>
                    <a:pt x="16625" y="162897"/>
                  </a:cubicBezTo>
                  <a:cubicBezTo>
                    <a:pt x="5980" y="152252"/>
                    <a:pt x="0" y="137815"/>
                    <a:pt x="0" y="122760"/>
                  </a:cubicBezTo>
                  <a:lnTo>
                    <a:pt x="0" y="56762"/>
                  </a:lnTo>
                  <a:cubicBezTo>
                    <a:pt x="0" y="41708"/>
                    <a:pt x="5980" y="27270"/>
                    <a:pt x="16625" y="16625"/>
                  </a:cubicBezTo>
                  <a:cubicBezTo>
                    <a:pt x="27270" y="5980"/>
                    <a:pt x="41708" y="0"/>
                    <a:pt x="56762" y="0"/>
                  </a:cubicBezTo>
                  <a:close/>
                </a:path>
              </a:pathLst>
            </a:custGeom>
            <a:solidFill>
              <a:srgbClr val="000000">
                <a:alpha val="0"/>
              </a:srgbClr>
            </a:solidFill>
            <a:ln w="38100" cap="rnd">
              <a:solidFill>
                <a:srgbClr val="E5E1DA"/>
              </a:solidFill>
              <a:prstDash val="solid"/>
              <a:round/>
            </a:ln>
          </p:spPr>
        </p:sp>
        <p:sp>
          <p:nvSpPr>
            <p:cNvPr id="4" name="TextBox 4"/>
            <p:cNvSpPr txBox="1"/>
            <p:nvPr/>
          </p:nvSpPr>
          <p:spPr>
            <a:xfrm>
              <a:off x="0" y="-38100"/>
              <a:ext cx="2299023" cy="217623"/>
            </a:xfrm>
            <a:prstGeom prst="rect">
              <a:avLst/>
            </a:prstGeom>
          </p:spPr>
          <p:txBody>
            <a:bodyPr lIns="50800" tIns="50800" rIns="50800" bIns="50800" rtlCol="0" anchor="ctr"/>
            <a:lstStyle/>
            <a:p>
              <a:pPr algn="ctr">
                <a:lnSpc>
                  <a:spcPts val="2659"/>
                </a:lnSpc>
              </a:pPr>
              <a:endParaRPr>
                <a:latin typeface="Montserrat" pitchFamily="2" charset="0"/>
              </a:endParaRPr>
            </a:p>
          </p:txBody>
        </p:sp>
      </p:grpSp>
      <p:sp>
        <p:nvSpPr>
          <p:cNvPr id="5" name="Freeform 5"/>
          <p:cNvSpPr/>
          <p:nvPr/>
        </p:nvSpPr>
        <p:spPr>
          <a:xfrm>
            <a:off x="7827019" y="926782"/>
            <a:ext cx="457200" cy="460655"/>
          </a:xfrm>
          <a:custGeom>
            <a:avLst/>
            <a:gdLst/>
            <a:ahLst/>
            <a:cxnLst/>
            <a:rect l="l" t="t" r="r" b="b"/>
            <a:pathLst>
              <a:path w="457200" h="460655">
                <a:moveTo>
                  <a:pt x="0" y="0"/>
                </a:moveTo>
                <a:lnTo>
                  <a:pt x="457200" y="0"/>
                </a:lnTo>
                <a:lnTo>
                  <a:pt x="457200" y="460655"/>
                </a:lnTo>
                <a:lnTo>
                  <a:pt x="0" y="460655"/>
                </a:lnTo>
                <a:lnTo>
                  <a:pt x="0" y="0"/>
                </a:lnTo>
                <a:close/>
              </a:path>
            </a:pathLst>
          </a:custGeom>
          <a:blipFill>
            <a:blip r:embed="rId2"/>
            <a:stretch>
              <a:fillRect/>
            </a:stretch>
          </a:blipFill>
        </p:spPr>
      </p:sp>
      <p:sp>
        <p:nvSpPr>
          <p:cNvPr id="6" name="Freeform 6"/>
          <p:cNvSpPr/>
          <p:nvPr/>
        </p:nvSpPr>
        <p:spPr>
          <a:xfrm>
            <a:off x="7827019" y="3960421"/>
            <a:ext cx="457200" cy="460655"/>
          </a:xfrm>
          <a:custGeom>
            <a:avLst/>
            <a:gdLst/>
            <a:ahLst/>
            <a:cxnLst/>
            <a:rect l="l" t="t" r="r" b="b"/>
            <a:pathLst>
              <a:path w="457200" h="460655">
                <a:moveTo>
                  <a:pt x="0" y="0"/>
                </a:moveTo>
                <a:lnTo>
                  <a:pt x="457200" y="0"/>
                </a:lnTo>
                <a:lnTo>
                  <a:pt x="457200" y="460655"/>
                </a:lnTo>
                <a:lnTo>
                  <a:pt x="0" y="460655"/>
                </a:lnTo>
                <a:lnTo>
                  <a:pt x="0" y="0"/>
                </a:lnTo>
                <a:close/>
              </a:path>
            </a:pathLst>
          </a:custGeom>
          <a:blipFill>
            <a:blip r:embed="rId2"/>
            <a:stretch>
              <a:fillRect/>
            </a:stretch>
          </a:blipFill>
        </p:spPr>
      </p:sp>
      <p:sp>
        <p:nvSpPr>
          <p:cNvPr id="7" name="Freeform 7"/>
          <p:cNvSpPr/>
          <p:nvPr/>
        </p:nvSpPr>
        <p:spPr>
          <a:xfrm>
            <a:off x="7827019" y="6997449"/>
            <a:ext cx="457200" cy="460655"/>
          </a:xfrm>
          <a:custGeom>
            <a:avLst/>
            <a:gdLst/>
            <a:ahLst/>
            <a:cxnLst/>
            <a:rect l="l" t="t" r="r" b="b"/>
            <a:pathLst>
              <a:path w="457200" h="460655">
                <a:moveTo>
                  <a:pt x="0" y="0"/>
                </a:moveTo>
                <a:lnTo>
                  <a:pt x="457200" y="0"/>
                </a:lnTo>
                <a:lnTo>
                  <a:pt x="457200" y="460655"/>
                </a:lnTo>
                <a:lnTo>
                  <a:pt x="0" y="460655"/>
                </a:lnTo>
                <a:lnTo>
                  <a:pt x="0" y="0"/>
                </a:lnTo>
                <a:close/>
              </a:path>
            </a:pathLst>
          </a:custGeom>
          <a:blipFill>
            <a:blip r:embed="rId2"/>
            <a:stretch>
              <a:fillRect/>
            </a:stretch>
          </a:blipFill>
        </p:spPr>
      </p:sp>
      <p:sp>
        <p:nvSpPr>
          <p:cNvPr id="8" name="Freeform 8"/>
          <p:cNvSpPr/>
          <p:nvPr/>
        </p:nvSpPr>
        <p:spPr>
          <a:xfrm>
            <a:off x="1028700" y="8361880"/>
            <a:ext cx="896420" cy="896420"/>
          </a:xfrm>
          <a:custGeom>
            <a:avLst/>
            <a:gdLst/>
            <a:ahLst/>
            <a:cxnLst/>
            <a:rect l="l" t="t" r="r" b="b"/>
            <a:pathLst>
              <a:path w="896420" h="896420">
                <a:moveTo>
                  <a:pt x="0" y="0"/>
                </a:moveTo>
                <a:lnTo>
                  <a:pt x="896420" y="0"/>
                </a:lnTo>
                <a:lnTo>
                  <a:pt x="896420" y="896420"/>
                </a:lnTo>
                <a:lnTo>
                  <a:pt x="0" y="89642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9" name="Freeform 9"/>
          <p:cNvSpPr/>
          <p:nvPr/>
        </p:nvSpPr>
        <p:spPr>
          <a:xfrm rot="10435729">
            <a:off x="-696093" y="-3780464"/>
            <a:ext cx="7951775" cy="8527373"/>
          </a:xfrm>
          <a:custGeom>
            <a:avLst/>
            <a:gdLst/>
            <a:ahLst/>
            <a:cxnLst/>
            <a:rect l="l" t="t" r="r" b="b"/>
            <a:pathLst>
              <a:path w="7951775" h="8527373">
                <a:moveTo>
                  <a:pt x="0" y="0"/>
                </a:moveTo>
                <a:lnTo>
                  <a:pt x="7951775" y="0"/>
                </a:lnTo>
                <a:lnTo>
                  <a:pt x="7951775" y="8527373"/>
                </a:lnTo>
                <a:lnTo>
                  <a:pt x="0" y="8527373"/>
                </a:lnTo>
                <a:lnTo>
                  <a:pt x="0" y="0"/>
                </a:lnTo>
                <a:close/>
              </a:path>
            </a:pathLst>
          </a:custGeom>
          <a:blipFill>
            <a:blip r:embed="rId5"/>
            <a:stretch>
              <a:fillRect/>
            </a:stretch>
          </a:blipFill>
        </p:spPr>
      </p:sp>
      <p:sp>
        <p:nvSpPr>
          <p:cNvPr id="10" name="TextBox 10"/>
          <p:cNvSpPr txBox="1"/>
          <p:nvPr/>
        </p:nvSpPr>
        <p:spPr>
          <a:xfrm>
            <a:off x="9050537" y="860107"/>
            <a:ext cx="7408663" cy="546945"/>
          </a:xfrm>
          <a:prstGeom prst="rect">
            <a:avLst/>
          </a:prstGeom>
        </p:spPr>
        <p:txBody>
          <a:bodyPr wrap="square" lIns="0" tIns="0" rIns="0" bIns="0" rtlCol="0" anchor="t">
            <a:spAutoFit/>
          </a:bodyPr>
          <a:lstStyle/>
          <a:p>
            <a:pPr algn="l">
              <a:lnSpc>
                <a:spcPts val="4619"/>
              </a:lnSpc>
              <a:spcBef>
                <a:spcPct val="0"/>
              </a:spcBef>
            </a:pPr>
            <a:r>
              <a:rPr lang="en-US" sz="3299" b="1">
                <a:solidFill>
                  <a:srgbClr val="FFD944"/>
                </a:solidFill>
                <a:latin typeface="Montserrat" pitchFamily="2" charset="0"/>
                <a:ea typeface="Lato Bold"/>
                <a:cs typeface="Lato Bold"/>
                <a:sym typeface="Lato Bold"/>
              </a:rPr>
              <a:t>Nền tảng hỗ trợ sinh viên</a:t>
            </a:r>
          </a:p>
        </p:txBody>
      </p:sp>
      <p:sp>
        <p:nvSpPr>
          <p:cNvPr id="11" name="TextBox 11"/>
          <p:cNvSpPr txBox="1"/>
          <p:nvPr/>
        </p:nvSpPr>
        <p:spPr>
          <a:xfrm>
            <a:off x="9050536" y="1612894"/>
            <a:ext cx="8780263" cy="1964192"/>
          </a:xfrm>
          <a:prstGeom prst="rect">
            <a:avLst/>
          </a:prstGeom>
        </p:spPr>
        <p:txBody>
          <a:bodyPr wrap="square" lIns="0" tIns="0" rIns="0" bIns="0" rtlCol="0" anchor="t">
            <a:spAutoFit/>
          </a:bodyPr>
          <a:lstStyle/>
          <a:p>
            <a:pPr algn="just">
              <a:lnSpc>
                <a:spcPts val="3919"/>
              </a:lnSpc>
            </a:pPr>
            <a:r>
              <a:rPr lang="en-US" sz="2799">
                <a:solidFill>
                  <a:srgbClr val="E5E1DA"/>
                </a:solidFill>
                <a:latin typeface="Montserrat" pitchFamily="2" charset="0"/>
                <a:ea typeface="Lato"/>
                <a:cs typeface="Lato"/>
                <a:sym typeface="Lato"/>
              </a:rPr>
              <a:t>Cập nhật điểm rèn luyện theo từng học kỳ.</a:t>
            </a:r>
          </a:p>
          <a:p>
            <a:pPr algn="just">
              <a:lnSpc>
                <a:spcPts val="3919"/>
              </a:lnSpc>
            </a:pPr>
            <a:r>
              <a:rPr lang="en-US" sz="2799">
                <a:solidFill>
                  <a:srgbClr val="E5E1DA"/>
                </a:solidFill>
                <a:latin typeface="Montserrat" pitchFamily="2" charset="0"/>
                <a:ea typeface="Lato"/>
                <a:cs typeface="Lato"/>
                <a:sym typeface="Lato"/>
              </a:rPr>
              <a:t>Theo dõi tiến trình và tổng hợp điểm rèn luyện.</a:t>
            </a:r>
          </a:p>
          <a:p>
            <a:pPr algn="just">
              <a:lnSpc>
                <a:spcPts val="3919"/>
              </a:lnSpc>
            </a:pPr>
            <a:r>
              <a:rPr lang="en-US" sz="2799">
                <a:solidFill>
                  <a:srgbClr val="E5E1DA"/>
                </a:solidFill>
                <a:latin typeface="Montserrat" pitchFamily="2" charset="0"/>
                <a:ea typeface="Lato"/>
                <a:cs typeface="Lato"/>
                <a:sym typeface="Lato"/>
              </a:rPr>
              <a:t>Dễ dàng tham gia và báo cáo các hoạt động </a:t>
            </a:r>
          </a:p>
          <a:p>
            <a:pPr algn="just">
              <a:lnSpc>
                <a:spcPts val="3919"/>
              </a:lnSpc>
            </a:pPr>
            <a:r>
              <a:rPr lang="en-US" sz="2799">
                <a:solidFill>
                  <a:srgbClr val="E5E1DA"/>
                </a:solidFill>
                <a:latin typeface="Montserrat" pitchFamily="2" charset="0"/>
                <a:ea typeface="Lato"/>
                <a:cs typeface="Lato"/>
                <a:sym typeface="Lato"/>
              </a:rPr>
              <a:t>rèn luyện.</a:t>
            </a:r>
          </a:p>
        </p:txBody>
      </p:sp>
      <p:sp>
        <p:nvSpPr>
          <p:cNvPr id="12" name="TextBox 12"/>
          <p:cNvSpPr txBox="1"/>
          <p:nvPr/>
        </p:nvSpPr>
        <p:spPr>
          <a:xfrm>
            <a:off x="1028700" y="6059170"/>
            <a:ext cx="5853180" cy="1692771"/>
          </a:xfrm>
          <a:prstGeom prst="rect">
            <a:avLst/>
          </a:prstGeom>
        </p:spPr>
        <p:txBody>
          <a:bodyPr lIns="0" tIns="0" rIns="0" bIns="0" rtlCol="0" anchor="t">
            <a:spAutoFit/>
          </a:bodyPr>
          <a:lstStyle/>
          <a:p>
            <a:pPr algn="l">
              <a:lnSpc>
                <a:spcPts val="6600"/>
              </a:lnSpc>
            </a:pPr>
            <a:r>
              <a:rPr lang="en-US" sz="6000" b="1">
                <a:solidFill>
                  <a:srgbClr val="FBF9F1"/>
                </a:solidFill>
                <a:latin typeface="Montserrat" pitchFamily="2" charset="0"/>
                <a:ea typeface="Poppins Bold"/>
                <a:cs typeface="Poppins Bold"/>
                <a:sym typeface="Poppins Bold"/>
              </a:rPr>
              <a:t>MỤC TIÊU NGHIÊN CỨU</a:t>
            </a:r>
          </a:p>
        </p:txBody>
      </p:sp>
      <p:sp>
        <p:nvSpPr>
          <p:cNvPr id="13" name="TextBox 13"/>
          <p:cNvSpPr txBox="1"/>
          <p:nvPr/>
        </p:nvSpPr>
        <p:spPr>
          <a:xfrm>
            <a:off x="9050537" y="3936749"/>
            <a:ext cx="5199649" cy="563880"/>
          </a:xfrm>
          <a:prstGeom prst="rect">
            <a:avLst/>
          </a:prstGeom>
        </p:spPr>
        <p:txBody>
          <a:bodyPr lIns="0" tIns="0" rIns="0" bIns="0" rtlCol="0" anchor="t">
            <a:spAutoFit/>
          </a:bodyPr>
          <a:lstStyle/>
          <a:p>
            <a:pPr algn="l">
              <a:lnSpc>
                <a:spcPts val="4619"/>
              </a:lnSpc>
              <a:spcBef>
                <a:spcPct val="0"/>
              </a:spcBef>
            </a:pPr>
            <a:r>
              <a:rPr lang="en-US" sz="3299" b="1">
                <a:solidFill>
                  <a:srgbClr val="FFD944"/>
                </a:solidFill>
                <a:latin typeface="Montserrat" pitchFamily="2" charset="0"/>
                <a:ea typeface="Lato Bold"/>
                <a:cs typeface="Lato Bold"/>
                <a:sym typeface="Lato Bold"/>
              </a:rPr>
              <a:t>Hỗ trợ cố vấn học tập</a:t>
            </a:r>
          </a:p>
        </p:txBody>
      </p:sp>
      <p:sp>
        <p:nvSpPr>
          <p:cNvPr id="14" name="TextBox 14"/>
          <p:cNvSpPr txBox="1"/>
          <p:nvPr/>
        </p:nvSpPr>
        <p:spPr>
          <a:xfrm>
            <a:off x="9050536" y="4687319"/>
            <a:ext cx="8780263" cy="1976755"/>
          </a:xfrm>
          <a:prstGeom prst="rect">
            <a:avLst/>
          </a:prstGeom>
        </p:spPr>
        <p:txBody>
          <a:bodyPr wrap="square" lIns="0" tIns="0" rIns="0" bIns="0" rtlCol="0" anchor="t">
            <a:spAutoFit/>
          </a:bodyPr>
          <a:lstStyle/>
          <a:p>
            <a:pPr algn="just">
              <a:lnSpc>
                <a:spcPts val="3919"/>
              </a:lnSpc>
            </a:pPr>
            <a:r>
              <a:rPr lang="en-US" sz="2799">
                <a:solidFill>
                  <a:srgbClr val="E5E1DA"/>
                </a:solidFill>
                <a:latin typeface="Montserrat" pitchFamily="2" charset="0"/>
                <a:ea typeface="Lato"/>
                <a:cs typeface="Lato"/>
                <a:sym typeface="Lato"/>
              </a:rPr>
              <a:t>Theo dõi tiến trình rèn luyện của sinh viên theo từng học kỳ, năm học.</a:t>
            </a:r>
          </a:p>
          <a:p>
            <a:pPr algn="just">
              <a:lnSpc>
                <a:spcPts val="3919"/>
              </a:lnSpc>
            </a:pPr>
            <a:r>
              <a:rPr lang="en-US" sz="2799">
                <a:solidFill>
                  <a:srgbClr val="E5E1DA"/>
                </a:solidFill>
                <a:latin typeface="Montserrat" pitchFamily="2" charset="0"/>
                <a:ea typeface="Lato"/>
                <a:cs typeface="Lato"/>
                <a:sym typeface="Lato"/>
              </a:rPr>
              <a:t>Tra cứu nhanh chóng thông tin liên quan đến các hoạt động rèn luyện.</a:t>
            </a:r>
          </a:p>
        </p:txBody>
      </p:sp>
      <p:sp>
        <p:nvSpPr>
          <p:cNvPr id="15" name="TextBox 15"/>
          <p:cNvSpPr txBox="1"/>
          <p:nvPr/>
        </p:nvSpPr>
        <p:spPr>
          <a:xfrm>
            <a:off x="9050537" y="6973777"/>
            <a:ext cx="7271177" cy="563880"/>
          </a:xfrm>
          <a:prstGeom prst="rect">
            <a:avLst/>
          </a:prstGeom>
        </p:spPr>
        <p:txBody>
          <a:bodyPr lIns="0" tIns="0" rIns="0" bIns="0" rtlCol="0" anchor="t">
            <a:spAutoFit/>
          </a:bodyPr>
          <a:lstStyle/>
          <a:p>
            <a:pPr algn="l">
              <a:lnSpc>
                <a:spcPts val="4619"/>
              </a:lnSpc>
              <a:spcBef>
                <a:spcPct val="0"/>
              </a:spcBef>
            </a:pPr>
            <a:r>
              <a:rPr lang="en-US" sz="3299" b="1">
                <a:solidFill>
                  <a:srgbClr val="FFD944"/>
                </a:solidFill>
                <a:latin typeface="Montserrat" pitchFamily="2" charset="0"/>
                <a:ea typeface="Lato Bold"/>
                <a:cs typeface="Lato Bold"/>
                <a:sym typeface="Lato Bold"/>
              </a:rPr>
              <a:t>Chức năng tổng hợp và báo cáo</a:t>
            </a:r>
          </a:p>
        </p:txBody>
      </p:sp>
      <p:sp>
        <p:nvSpPr>
          <p:cNvPr id="16" name="TextBox 16"/>
          <p:cNvSpPr txBox="1"/>
          <p:nvPr/>
        </p:nvSpPr>
        <p:spPr>
          <a:xfrm>
            <a:off x="9050536" y="7724347"/>
            <a:ext cx="8780263" cy="1464055"/>
          </a:xfrm>
          <a:prstGeom prst="rect">
            <a:avLst/>
          </a:prstGeom>
        </p:spPr>
        <p:txBody>
          <a:bodyPr wrap="square" lIns="0" tIns="0" rIns="0" bIns="0" rtlCol="0" anchor="t">
            <a:spAutoFit/>
          </a:bodyPr>
          <a:lstStyle/>
          <a:p>
            <a:pPr algn="just">
              <a:lnSpc>
                <a:spcPts val="3919"/>
              </a:lnSpc>
            </a:pPr>
            <a:r>
              <a:rPr lang="en-US" sz="2799">
                <a:solidFill>
                  <a:srgbClr val="E5E1DA"/>
                </a:solidFill>
                <a:latin typeface="Montserrat" pitchFamily="2" charset="0"/>
                <a:ea typeface="Lato"/>
                <a:cs typeface="Lato"/>
                <a:sym typeface="Lato"/>
              </a:rPr>
              <a:t>Tổng hợp điểm rèn luyện theo học kỳ hoặc </a:t>
            </a:r>
          </a:p>
          <a:p>
            <a:pPr algn="just">
              <a:lnSpc>
                <a:spcPts val="3919"/>
              </a:lnSpc>
            </a:pPr>
            <a:r>
              <a:rPr lang="en-US" sz="2799">
                <a:solidFill>
                  <a:srgbClr val="E5E1DA"/>
                </a:solidFill>
                <a:latin typeface="Montserrat" pitchFamily="2" charset="0"/>
                <a:ea typeface="Lato"/>
                <a:cs typeface="Lato"/>
                <a:sym typeface="Lato"/>
              </a:rPr>
              <a:t>năm học.</a:t>
            </a:r>
          </a:p>
          <a:p>
            <a:pPr algn="just">
              <a:lnSpc>
                <a:spcPts val="3919"/>
              </a:lnSpc>
              <a:spcBef>
                <a:spcPct val="0"/>
              </a:spcBef>
            </a:pPr>
            <a:r>
              <a:rPr lang="en-US" sz="2799">
                <a:solidFill>
                  <a:srgbClr val="E5E1DA"/>
                </a:solidFill>
                <a:latin typeface="Montserrat" pitchFamily="2" charset="0"/>
                <a:ea typeface="Lato"/>
                <a:cs typeface="Lato"/>
                <a:sym typeface="Lato"/>
              </a:rPr>
              <a:t>Cung cấp báo cáo chi tiết về từng hoạt động.</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rot="-10800000">
            <a:off x="-6844491" y="-3015084"/>
            <a:ext cx="9744477" cy="7040385"/>
          </a:xfrm>
          <a:custGeom>
            <a:avLst/>
            <a:gdLst/>
            <a:ahLst/>
            <a:cxnLst/>
            <a:rect l="l" t="t" r="r" b="b"/>
            <a:pathLst>
              <a:path w="9744477" h="7040385">
                <a:moveTo>
                  <a:pt x="0" y="0"/>
                </a:moveTo>
                <a:lnTo>
                  <a:pt x="9744477" y="0"/>
                </a:lnTo>
                <a:lnTo>
                  <a:pt x="9744477" y="7040385"/>
                </a:lnTo>
                <a:lnTo>
                  <a:pt x="0" y="7040385"/>
                </a:lnTo>
                <a:lnTo>
                  <a:pt x="0" y="0"/>
                </a:lnTo>
                <a:close/>
              </a:path>
            </a:pathLst>
          </a:custGeom>
          <a:blipFill>
            <a:blip r:embed="rId2"/>
            <a:stretch>
              <a:fillRect/>
            </a:stretch>
          </a:blipFill>
        </p:spPr>
      </p:sp>
      <p:sp>
        <p:nvSpPr>
          <p:cNvPr id="3" name="Freeform 3"/>
          <p:cNvSpPr/>
          <p:nvPr/>
        </p:nvSpPr>
        <p:spPr>
          <a:xfrm rot="5400000">
            <a:off x="14011079" y="-2759658"/>
            <a:ext cx="9744477" cy="7040385"/>
          </a:xfrm>
          <a:custGeom>
            <a:avLst/>
            <a:gdLst/>
            <a:ahLst/>
            <a:cxnLst/>
            <a:rect l="l" t="t" r="r" b="b"/>
            <a:pathLst>
              <a:path w="9744477" h="7040385">
                <a:moveTo>
                  <a:pt x="0" y="0"/>
                </a:moveTo>
                <a:lnTo>
                  <a:pt x="9744477" y="0"/>
                </a:lnTo>
                <a:lnTo>
                  <a:pt x="9744477" y="7040385"/>
                </a:lnTo>
                <a:lnTo>
                  <a:pt x="0" y="7040385"/>
                </a:lnTo>
                <a:lnTo>
                  <a:pt x="0" y="0"/>
                </a:lnTo>
                <a:close/>
              </a:path>
            </a:pathLst>
          </a:custGeom>
          <a:blipFill>
            <a:blip r:embed="rId2"/>
            <a:stretch>
              <a:fillRect/>
            </a:stretch>
          </a:blipFill>
        </p:spPr>
      </p:sp>
      <p:sp>
        <p:nvSpPr>
          <p:cNvPr id="4" name="Freeform 4"/>
          <p:cNvSpPr/>
          <p:nvPr/>
        </p:nvSpPr>
        <p:spPr>
          <a:xfrm>
            <a:off x="1028700" y="4900276"/>
            <a:ext cx="705511" cy="722674"/>
          </a:xfrm>
          <a:custGeom>
            <a:avLst/>
            <a:gdLst/>
            <a:ahLst/>
            <a:cxnLst/>
            <a:rect l="l" t="t" r="r" b="b"/>
            <a:pathLst>
              <a:path w="705511" h="722674">
                <a:moveTo>
                  <a:pt x="0" y="0"/>
                </a:moveTo>
                <a:lnTo>
                  <a:pt x="705511" y="0"/>
                </a:lnTo>
                <a:lnTo>
                  <a:pt x="705511" y="722675"/>
                </a:lnTo>
                <a:lnTo>
                  <a:pt x="0" y="722675"/>
                </a:lnTo>
                <a:lnTo>
                  <a:pt x="0" y="0"/>
                </a:lnTo>
                <a:close/>
              </a:path>
            </a:pathLst>
          </a:custGeom>
          <a:blipFill>
            <a:blip r:embed="rId3"/>
            <a:stretch>
              <a:fillRect/>
            </a:stretch>
          </a:blipFill>
        </p:spPr>
      </p:sp>
      <p:sp>
        <p:nvSpPr>
          <p:cNvPr id="5" name="Freeform 5"/>
          <p:cNvSpPr/>
          <p:nvPr/>
        </p:nvSpPr>
        <p:spPr>
          <a:xfrm>
            <a:off x="1028700" y="4900276"/>
            <a:ext cx="717254" cy="722674"/>
          </a:xfrm>
          <a:custGeom>
            <a:avLst/>
            <a:gdLst/>
            <a:ahLst/>
            <a:cxnLst/>
            <a:rect l="l" t="t" r="r" b="b"/>
            <a:pathLst>
              <a:path w="717254" h="722674">
                <a:moveTo>
                  <a:pt x="0" y="0"/>
                </a:moveTo>
                <a:lnTo>
                  <a:pt x="717254" y="0"/>
                </a:lnTo>
                <a:lnTo>
                  <a:pt x="717254" y="722675"/>
                </a:lnTo>
                <a:lnTo>
                  <a:pt x="0" y="722675"/>
                </a:lnTo>
                <a:lnTo>
                  <a:pt x="0" y="0"/>
                </a:lnTo>
                <a:close/>
              </a:path>
            </a:pathLst>
          </a:custGeom>
          <a:blipFill>
            <a:blip r:embed="rId4"/>
            <a:stretch>
              <a:fillRect/>
            </a:stretch>
          </a:blipFill>
        </p:spPr>
      </p:sp>
      <p:sp>
        <p:nvSpPr>
          <p:cNvPr id="6" name="Freeform 6"/>
          <p:cNvSpPr/>
          <p:nvPr/>
        </p:nvSpPr>
        <p:spPr>
          <a:xfrm>
            <a:off x="6777204" y="4910099"/>
            <a:ext cx="717254" cy="722674"/>
          </a:xfrm>
          <a:custGeom>
            <a:avLst/>
            <a:gdLst/>
            <a:ahLst/>
            <a:cxnLst/>
            <a:rect l="l" t="t" r="r" b="b"/>
            <a:pathLst>
              <a:path w="717254" h="722674">
                <a:moveTo>
                  <a:pt x="0" y="0"/>
                </a:moveTo>
                <a:lnTo>
                  <a:pt x="717254" y="0"/>
                </a:lnTo>
                <a:lnTo>
                  <a:pt x="717254" y="722674"/>
                </a:lnTo>
                <a:lnTo>
                  <a:pt x="0" y="722674"/>
                </a:lnTo>
                <a:lnTo>
                  <a:pt x="0" y="0"/>
                </a:lnTo>
                <a:close/>
              </a:path>
            </a:pathLst>
          </a:custGeom>
          <a:blipFill>
            <a:blip r:embed="rId4"/>
            <a:stretch>
              <a:fillRect/>
            </a:stretch>
          </a:blipFill>
        </p:spPr>
      </p:sp>
      <p:sp>
        <p:nvSpPr>
          <p:cNvPr id="7" name="Freeform 7"/>
          <p:cNvSpPr/>
          <p:nvPr/>
        </p:nvSpPr>
        <p:spPr>
          <a:xfrm>
            <a:off x="12793873" y="4910099"/>
            <a:ext cx="717254" cy="722674"/>
          </a:xfrm>
          <a:custGeom>
            <a:avLst/>
            <a:gdLst/>
            <a:ahLst/>
            <a:cxnLst/>
            <a:rect l="l" t="t" r="r" b="b"/>
            <a:pathLst>
              <a:path w="717254" h="722674">
                <a:moveTo>
                  <a:pt x="0" y="0"/>
                </a:moveTo>
                <a:lnTo>
                  <a:pt x="717254" y="0"/>
                </a:lnTo>
                <a:lnTo>
                  <a:pt x="717254" y="722674"/>
                </a:lnTo>
                <a:lnTo>
                  <a:pt x="0" y="722674"/>
                </a:lnTo>
                <a:lnTo>
                  <a:pt x="0" y="0"/>
                </a:lnTo>
                <a:close/>
              </a:path>
            </a:pathLst>
          </a:custGeom>
          <a:blipFill>
            <a:blip r:embed="rId4"/>
            <a:stretch>
              <a:fillRect/>
            </a:stretch>
          </a:blipFill>
        </p:spPr>
      </p:sp>
      <p:sp>
        <p:nvSpPr>
          <p:cNvPr id="8" name="Freeform 8"/>
          <p:cNvSpPr/>
          <p:nvPr/>
        </p:nvSpPr>
        <p:spPr>
          <a:xfrm>
            <a:off x="1634381" y="4900276"/>
            <a:ext cx="1183241" cy="1180283"/>
          </a:xfrm>
          <a:custGeom>
            <a:avLst/>
            <a:gdLst/>
            <a:ahLst/>
            <a:cxnLst/>
            <a:rect l="l" t="t" r="r" b="b"/>
            <a:pathLst>
              <a:path w="1183241" h="1180283">
                <a:moveTo>
                  <a:pt x="0" y="0"/>
                </a:moveTo>
                <a:lnTo>
                  <a:pt x="1183241" y="0"/>
                </a:lnTo>
                <a:lnTo>
                  <a:pt x="1183241" y="1180283"/>
                </a:lnTo>
                <a:lnTo>
                  <a:pt x="0" y="118028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9" name="Freeform 9"/>
          <p:cNvSpPr/>
          <p:nvPr/>
        </p:nvSpPr>
        <p:spPr>
          <a:xfrm>
            <a:off x="7396329" y="4910099"/>
            <a:ext cx="1180283" cy="1180283"/>
          </a:xfrm>
          <a:custGeom>
            <a:avLst/>
            <a:gdLst/>
            <a:ahLst/>
            <a:cxnLst/>
            <a:rect l="l" t="t" r="r" b="b"/>
            <a:pathLst>
              <a:path w="1180283" h="1180283">
                <a:moveTo>
                  <a:pt x="0" y="0"/>
                </a:moveTo>
                <a:lnTo>
                  <a:pt x="1180282" y="0"/>
                </a:lnTo>
                <a:lnTo>
                  <a:pt x="1180282" y="1180282"/>
                </a:lnTo>
                <a:lnTo>
                  <a:pt x="0" y="118028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0" name="Freeform 10"/>
          <p:cNvSpPr/>
          <p:nvPr/>
        </p:nvSpPr>
        <p:spPr>
          <a:xfrm>
            <a:off x="13416129" y="4910099"/>
            <a:ext cx="1267417" cy="1180283"/>
          </a:xfrm>
          <a:custGeom>
            <a:avLst/>
            <a:gdLst/>
            <a:ahLst/>
            <a:cxnLst/>
            <a:rect l="l" t="t" r="r" b="b"/>
            <a:pathLst>
              <a:path w="1267417" h="1180283">
                <a:moveTo>
                  <a:pt x="0" y="0"/>
                </a:moveTo>
                <a:lnTo>
                  <a:pt x="1267417" y="0"/>
                </a:lnTo>
                <a:lnTo>
                  <a:pt x="1267417" y="1180282"/>
                </a:lnTo>
                <a:lnTo>
                  <a:pt x="0" y="118028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1" name="TextBox 11"/>
          <p:cNvSpPr txBox="1"/>
          <p:nvPr/>
        </p:nvSpPr>
        <p:spPr>
          <a:xfrm>
            <a:off x="1028700" y="6385359"/>
            <a:ext cx="4733925" cy="463781"/>
          </a:xfrm>
          <a:prstGeom prst="rect">
            <a:avLst/>
          </a:prstGeom>
        </p:spPr>
        <p:txBody>
          <a:bodyPr lIns="0" tIns="0" rIns="0" bIns="0" rtlCol="0" anchor="t">
            <a:spAutoFit/>
          </a:bodyPr>
          <a:lstStyle/>
          <a:p>
            <a:pPr algn="l">
              <a:lnSpc>
                <a:spcPts val="3919"/>
              </a:lnSpc>
              <a:spcBef>
                <a:spcPct val="0"/>
              </a:spcBef>
            </a:pPr>
            <a:r>
              <a:rPr lang="en-US" sz="2799" b="1">
                <a:solidFill>
                  <a:srgbClr val="FBF9F1"/>
                </a:solidFill>
                <a:latin typeface="Montserrat" pitchFamily="2" charset="0"/>
                <a:ea typeface="Lato Bold"/>
                <a:cs typeface="Lato Bold"/>
                <a:sym typeface="Lato Bold"/>
              </a:rPr>
              <a:t>Công nghệ</a:t>
            </a:r>
          </a:p>
        </p:txBody>
      </p:sp>
      <p:sp>
        <p:nvSpPr>
          <p:cNvPr id="12" name="TextBox 12"/>
          <p:cNvSpPr txBox="1"/>
          <p:nvPr/>
        </p:nvSpPr>
        <p:spPr>
          <a:xfrm>
            <a:off x="1016000" y="7194652"/>
            <a:ext cx="4733925" cy="839012"/>
          </a:xfrm>
          <a:prstGeom prst="rect">
            <a:avLst/>
          </a:prstGeom>
        </p:spPr>
        <p:txBody>
          <a:bodyPr lIns="0" tIns="0" rIns="0" bIns="0" rtlCol="0" anchor="t">
            <a:spAutoFit/>
          </a:bodyPr>
          <a:lstStyle/>
          <a:p>
            <a:pPr algn="l">
              <a:lnSpc>
                <a:spcPts val="3359"/>
              </a:lnSpc>
              <a:spcBef>
                <a:spcPct val="0"/>
              </a:spcBef>
            </a:pPr>
            <a:r>
              <a:rPr lang="en-US" sz="2399" dirty="0">
                <a:solidFill>
                  <a:srgbClr val="E5E1DA"/>
                </a:solidFill>
                <a:latin typeface="Montserrat" pitchFamily="2" charset="0"/>
                <a:ea typeface="Lato"/>
                <a:cs typeface="Lato"/>
                <a:sym typeface="Lato"/>
              </a:rPr>
              <a:t>HTML, CSS, JavaScript, Bootstrap </a:t>
            </a:r>
            <a:r>
              <a:rPr lang="en-US" sz="2399" dirty="0" err="1">
                <a:solidFill>
                  <a:srgbClr val="E5E1DA"/>
                </a:solidFill>
                <a:latin typeface="Montserrat" pitchFamily="2" charset="0"/>
                <a:ea typeface="Lato"/>
                <a:cs typeface="Lato"/>
                <a:sym typeface="Lato"/>
              </a:rPr>
              <a:t>và</a:t>
            </a:r>
            <a:r>
              <a:rPr lang="en-US" sz="2399" dirty="0">
                <a:solidFill>
                  <a:srgbClr val="E5E1DA"/>
                </a:solidFill>
                <a:latin typeface="Montserrat" pitchFamily="2" charset="0"/>
                <a:ea typeface="Lato"/>
                <a:cs typeface="Lato"/>
                <a:sym typeface="Lato"/>
              </a:rPr>
              <a:t> PHP, MySQL</a:t>
            </a:r>
          </a:p>
        </p:txBody>
      </p:sp>
      <p:sp>
        <p:nvSpPr>
          <p:cNvPr id="13" name="TextBox 13"/>
          <p:cNvSpPr txBox="1"/>
          <p:nvPr/>
        </p:nvSpPr>
        <p:spPr>
          <a:xfrm>
            <a:off x="2238056" y="1019175"/>
            <a:ext cx="10182544" cy="846386"/>
          </a:xfrm>
          <a:prstGeom prst="rect">
            <a:avLst/>
          </a:prstGeom>
        </p:spPr>
        <p:txBody>
          <a:bodyPr wrap="square" lIns="0" tIns="0" rIns="0" bIns="0" rtlCol="0" anchor="t">
            <a:spAutoFit/>
          </a:bodyPr>
          <a:lstStyle/>
          <a:p>
            <a:pPr algn="l">
              <a:lnSpc>
                <a:spcPts val="6600"/>
              </a:lnSpc>
            </a:pPr>
            <a:r>
              <a:rPr lang="en-US" sz="6000" b="1">
                <a:solidFill>
                  <a:srgbClr val="FBF9F1"/>
                </a:solidFill>
                <a:latin typeface="Montserrat" pitchFamily="2" charset="0"/>
                <a:ea typeface="Poppins Bold"/>
                <a:cs typeface="Poppins Bold"/>
                <a:sym typeface="Poppins Bold"/>
              </a:rPr>
              <a:t>NGHIÊN CỨU LÝ THUYẾT</a:t>
            </a:r>
          </a:p>
        </p:txBody>
      </p:sp>
      <p:sp>
        <p:nvSpPr>
          <p:cNvPr id="14" name="TextBox 14"/>
          <p:cNvSpPr txBox="1"/>
          <p:nvPr/>
        </p:nvSpPr>
        <p:spPr>
          <a:xfrm>
            <a:off x="6777204" y="6395181"/>
            <a:ext cx="4733925" cy="463781"/>
          </a:xfrm>
          <a:prstGeom prst="rect">
            <a:avLst/>
          </a:prstGeom>
        </p:spPr>
        <p:txBody>
          <a:bodyPr lIns="0" tIns="0" rIns="0" bIns="0" rtlCol="0" anchor="t">
            <a:spAutoFit/>
          </a:bodyPr>
          <a:lstStyle/>
          <a:p>
            <a:pPr algn="l">
              <a:lnSpc>
                <a:spcPts val="3919"/>
              </a:lnSpc>
              <a:spcBef>
                <a:spcPct val="0"/>
              </a:spcBef>
            </a:pPr>
            <a:r>
              <a:rPr lang="en-US" sz="2799" b="1">
                <a:solidFill>
                  <a:srgbClr val="FBF9F1"/>
                </a:solidFill>
                <a:latin typeface="Montserrat" pitchFamily="2" charset="0"/>
                <a:ea typeface="Lato Bold"/>
                <a:cs typeface="Lato Bold"/>
                <a:sym typeface="Lato Bold"/>
              </a:rPr>
              <a:t>Kiến trúc ứng dụng web</a:t>
            </a:r>
          </a:p>
        </p:txBody>
      </p:sp>
      <p:sp>
        <p:nvSpPr>
          <p:cNvPr id="15" name="TextBox 15"/>
          <p:cNvSpPr txBox="1"/>
          <p:nvPr/>
        </p:nvSpPr>
        <p:spPr>
          <a:xfrm>
            <a:off x="6777204" y="7208393"/>
            <a:ext cx="4733925" cy="405765"/>
          </a:xfrm>
          <a:prstGeom prst="rect">
            <a:avLst/>
          </a:prstGeom>
        </p:spPr>
        <p:txBody>
          <a:bodyPr lIns="0" tIns="0" rIns="0" bIns="0" rtlCol="0" anchor="t">
            <a:spAutoFit/>
          </a:bodyPr>
          <a:lstStyle/>
          <a:p>
            <a:pPr algn="l">
              <a:lnSpc>
                <a:spcPts val="3359"/>
              </a:lnSpc>
              <a:spcBef>
                <a:spcPct val="0"/>
              </a:spcBef>
            </a:pPr>
            <a:r>
              <a:rPr lang="en-US" sz="2399">
                <a:solidFill>
                  <a:srgbClr val="E5E1DA"/>
                </a:solidFill>
                <a:latin typeface="Montserrat" pitchFamily="2" charset="0"/>
                <a:ea typeface="Lato"/>
                <a:cs typeface="Lato"/>
                <a:sym typeface="Lato"/>
              </a:rPr>
              <a:t>Client-Server, RESTful API</a:t>
            </a:r>
          </a:p>
        </p:txBody>
      </p:sp>
      <p:sp>
        <p:nvSpPr>
          <p:cNvPr id="16" name="TextBox 16"/>
          <p:cNvSpPr txBox="1"/>
          <p:nvPr/>
        </p:nvSpPr>
        <p:spPr>
          <a:xfrm>
            <a:off x="12793873" y="6395181"/>
            <a:ext cx="4733593" cy="463781"/>
          </a:xfrm>
          <a:prstGeom prst="rect">
            <a:avLst/>
          </a:prstGeom>
        </p:spPr>
        <p:txBody>
          <a:bodyPr lIns="0" tIns="0" rIns="0" bIns="0" rtlCol="0" anchor="t">
            <a:spAutoFit/>
          </a:bodyPr>
          <a:lstStyle/>
          <a:p>
            <a:pPr algn="l">
              <a:lnSpc>
                <a:spcPts val="3919"/>
              </a:lnSpc>
              <a:spcBef>
                <a:spcPct val="0"/>
              </a:spcBef>
            </a:pPr>
            <a:r>
              <a:rPr lang="en-US" sz="2799" b="1">
                <a:solidFill>
                  <a:srgbClr val="FBF9F1"/>
                </a:solidFill>
                <a:latin typeface="Montserrat" pitchFamily="2" charset="0"/>
                <a:ea typeface="Lato Bold"/>
                <a:cs typeface="Lato Bold"/>
                <a:sym typeface="Lato Bold"/>
              </a:rPr>
              <a:t>Tính năng</a:t>
            </a:r>
          </a:p>
        </p:txBody>
      </p:sp>
      <p:sp>
        <p:nvSpPr>
          <p:cNvPr id="17" name="TextBox 17"/>
          <p:cNvSpPr txBox="1"/>
          <p:nvPr/>
        </p:nvSpPr>
        <p:spPr>
          <a:xfrm>
            <a:off x="12793873" y="7208393"/>
            <a:ext cx="4733593" cy="1275029"/>
          </a:xfrm>
          <a:prstGeom prst="rect">
            <a:avLst/>
          </a:prstGeom>
        </p:spPr>
        <p:txBody>
          <a:bodyPr lIns="0" tIns="0" rIns="0" bIns="0" rtlCol="0" anchor="t">
            <a:spAutoFit/>
          </a:bodyPr>
          <a:lstStyle/>
          <a:p>
            <a:pPr algn="l">
              <a:lnSpc>
                <a:spcPts val="3359"/>
              </a:lnSpc>
              <a:spcBef>
                <a:spcPct val="0"/>
              </a:spcBef>
            </a:pPr>
            <a:r>
              <a:rPr lang="en-US" sz="2399">
                <a:solidFill>
                  <a:srgbClr val="E5E1DA"/>
                </a:solidFill>
                <a:latin typeface="Montserrat" pitchFamily="2" charset="0"/>
                <a:ea typeface="Lato"/>
                <a:cs typeface="Lato"/>
                <a:sym typeface="Lato"/>
              </a:rPr>
              <a:t>Các tính năng nổi bật của PHP và cách kết nối, tương tác với cơ sở dữ liệu MySQL</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2271414" y="1920068"/>
            <a:ext cx="13745171" cy="10034901"/>
          </a:xfrm>
          <a:custGeom>
            <a:avLst/>
            <a:gdLst/>
            <a:ahLst/>
            <a:cxnLst/>
            <a:rect l="l" t="t" r="r" b="b"/>
            <a:pathLst>
              <a:path w="13745171" h="10034901">
                <a:moveTo>
                  <a:pt x="0" y="0"/>
                </a:moveTo>
                <a:lnTo>
                  <a:pt x="13745172" y="0"/>
                </a:lnTo>
                <a:lnTo>
                  <a:pt x="13745172" y="10034901"/>
                </a:lnTo>
                <a:lnTo>
                  <a:pt x="0" y="10034901"/>
                </a:lnTo>
                <a:lnTo>
                  <a:pt x="0" y="0"/>
                </a:lnTo>
                <a:close/>
              </a:path>
            </a:pathLst>
          </a:custGeom>
          <a:blipFill>
            <a:blip r:embed="rId2"/>
            <a:stretch>
              <a:fillRect l="-523" r="-523"/>
            </a:stretch>
          </a:blipFill>
        </p:spPr>
      </p:sp>
      <p:grpSp>
        <p:nvGrpSpPr>
          <p:cNvPr id="3" name="Group 3"/>
          <p:cNvGrpSpPr/>
          <p:nvPr/>
        </p:nvGrpSpPr>
        <p:grpSpPr>
          <a:xfrm>
            <a:off x="1830997" y="1585616"/>
            <a:ext cx="6823913" cy="1215763"/>
            <a:chOff x="0" y="0"/>
            <a:chExt cx="1797245" cy="320201"/>
          </a:xfrm>
        </p:grpSpPr>
        <p:sp>
          <p:nvSpPr>
            <p:cNvPr id="4" name="Freeform 4"/>
            <p:cNvSpPr/>
            <p:nvPr/>
          </p:nvSpPr>
          <p:spPr>
            <a:xfrm>
              <a:off x="0" y="0"/>
              <a:ext cx="1797245" cy="320201"/>
            </a:xfrm>
            <a:custGeom>
              <a:avLst/>
              <a:gdLst/>
              <a:ahLst/>
              <a:cxnLst/>
              <a:rect l="l" t="t" r="r" b="b"/>
              <a:pathLst>
                <a:path w="1797245" h="320201">
                  <a:moveTo>
                    <a:pt x="68072" y="0"/>
                  </a:moveTo>
                  <a:lnTo>
                    <a:pt x="1729173" y="0"/>
                  </a:lnTo>
                  <a:cubicBezTo>
                    <a:pt x="1766768" y="0"/>
                    <a:pt x="1797245" y="30477"/>
                    <a:pt x="1797245" y="68072"/>
                  </a:cubicBezTo>
                  <a:lnTo>
                    <a:pt x="1797245" y="252129"/>
                  </a:lnTo>
                  <a:cubicBezTo>
                    <a:pt x="1797245" y="289724"/>
                    <a:pt x="1766768" y="320201"/>
                    <a:pt x="1729173" y="320201"/>
                  </a:cubicBezTo>
                  <a:lnTo>
                    <a:pt x="68072" y="320201"/>
                  </a:lnTo>
                  <a:cubicBezTo>
                    <a:pt x="30477" y="320201"/>
                    <a:pt x="0" y="289724"/>
                    <a:pt x="0" y="252129"/>
                  </a:cubicBezTo>
                  <a:lnTo>
                    <a:pt x="0" y="68072"/>
                  </a:lnTo>
                  <a:cubicBezTo>
                    <a:pt x="0" y="30477"/>
                    <a:pt x="30477" y="0"/>
                    <a:pt x="68072" y="0"/>
                  </a:cubicBezTo>
                  <a:close/>
                </a:path>
              </a:pathLst>
            </a:custGeom>
            <a:solidFill>
              <a:srgbClr val="000000"/>
            </a:solidFill>
            <a:ln w="38100" cap="rnd">
              <a:solidFill>
                <a:srgbClr val="FBF9F1"/>
              </a:solidFill>
              <a:prstDash val="solid"/>
              <a:round/>
            </a:ln>
          </p:spPr>
        </p:sp>
        <p:sp>
          <p:nvSpPr>
            <p:cNvPr id="5" name="TextBox 5"/>
            <p:cNvSpPr txBox="1"/>
            <p:nvPr/>
          </p:nvSpPr>
          <p:spPr>
            <a:xfrm>
              <a:off x="0" y="-38100"/>
              <a:ext cx="1797245" cy="358301"/>
            </a:xfrm>
            <a:prstGeom prst="rect">
              <a:avLst/>
            </a:prstGeom>
          </p:spPr>
          <p:txBody>
            <a:bodyPr lIns="50800" tIns="50800" rIns="50800" bIns="50800" rtlCol="0" anchor="ctr"/>
            <a:lstStyle/>
            <a:p>
              <a:pPr algn="ctr">
                <a:lnSpc>
                  <a:spcPts val="2659"/>
                </a:lnSpc>
              </a:pPr>
              <a:endParaRPr>
                <a:latin typeface="Montserrat" pitchFamily="2" charset="0"/>
              </a:endParaRPr>
            </a:p>
          </p:txBody>
        </p:sp>
      </p:grpSp>
      <p:grpSp>
        <p:nvGrpSpPr>
          <p:cNvPr id="6" name="Group 6"/>
          <p:cNvGrpSpPr/>
          <p:nvPr/>
        </p:nvGrpSpPr>
        <p:grpSpPr>
          <a:xfrm>
            <a:off x="1830997" y="2995163"/>
            <a:ext cx="6823913" cy="2112056"/>
            <a:chOff x="0" y="0"/>
            <a:chExt cx="1797245" cy="556262"/>
          </a:xfrm>
        </p:grpSpPr>
        <p:sp>
          <p:nvSpPr>
            <p:cNvPr id="7" name="Freeform 7"/>
            <p:cNvSpPr/>
            <p:nvPr/>
          </p:nvSpPr>
          <p:spPr>
            <a:xfrm>
              <a:off x="0" y="0"/>
              <a:ext cx="1797245" cy="556262"/>
            </a:xfrm>
            <a:custGeom>
              <a:avLst/>
              <a:gdLst/>
              <a:ahLst/>
              <a:cxnLst/>
              <a:rect l="l" t="t" r="r" b="b"/>
              <a:pathLst>
                <a:path w="1797245" h="556262">
                  <a:moveTo>
                    <a:pt x="22691" y="0"/>
                  </a:moveTo>
                  <a:lnTo>
                    <a:pt x="1774554" y="0"/>
                  </a:lnTo>
                  <a:cubicBezTo>
                    <a:pt x="1787086" y="0"/>
                    <a:pt x="1797245" y="10159"/>
                    <a:pt x="1797245" y="22691"/>
                  </a:cubicBezTo>
                  <a:lnTo>
                    <a:pt x="1797245" y="533571"/>
                  </a:lnTo>
                  <a:cubicBezTo>
                    <a:pt x="1797245" y="546103"/>
                    <a:pt x="1787086" y="556262"/>
                    <a:pt x="1774554" y="556262"/>
                  </a:cubicBezTo>
                  <a:lnTo>
                    <a:pt x="22691" y="556262"/>
                  </a:lnTo>
                  <a:cubicBezTo>
                    <a:pt x="10159" y="556262"/>
                    <a:pt x="0" y="546103"/>
                    <a:pt x="0" y="533571"/>
                  </a:cubicBezTo>
                  <a:lnTo>
                    <a:pt x="0" y="22691"/>
                  </a:lnTo>
                  <a:cubicBezTo>
                    <a:pt x="0" y="10159"/>
                    <a:pt x="10159" y="0"/>
                    <a:pt x="22691" y="0"/>
                  </a:cubicBezTo>
                  <a:close/>
                </a:path>
              </a:pathLst>
            </a:custGeom>
            <a:solidFill>
              <a:srgbClr val="FBF9F1"/>
            </a:solidFill>
            <a:ln w="38100" cap="sq">
              <a:solidFill>
                <a:srgbClr val="FBF9F1"/>
              </a:solidFill>
              <a:prstDash val="solid"/>
              <a:miter/>
            </a:ln>
          </p:spPr>
        </p:sp>
        <p:sp>
          <p:nvSpPr>
            <p:cNvPr id="8" name="TextBox 8"/>
            <p:cNvSpPr txBox="1"/>
            <p:nvPr/>
          </p:nvSpPr>
          <p:spPr>
            <a:xfrm>
              <a:off x="0" y="-38100"/>
              <a:ext cx="1797245" cy="594362"/>
            </a:xfrm>
            <a:prstGeom prst="rect">
              <a:avLst/>
            </a:prstGeom>
          </p:spPr>
          <p:txBody>
            <a:bodyPr lIns="50800" tIns="50800" rIns="50800" bIns="50800" rtlCol="0" anchor="ctr"/>
            <a:lstStyle/>
            <a:p>
              <a:pPr algn="ctr">
                <a:lnSpc>
                  <a:spcPts val="2659"/>
                </a:lnSpc>
              </a:pPr>
              <a:endParaRPr>
                <a:latin typeface="Montserrat" pitchFamily="2" charset="0"/>
              </a:endParaRPr>
            </a:p>
          </p:txBody>
        </p:sp>
      </p:grpSp>
      <p:sp>
        <p:nvSpPr>
          <p:cNvPr id="9" name="Freeform 9"/>
          <p:cNvSpPr/>
          <p:nvPr/>
        </p:nvSpPr>
        <p:spPr>
          <a:xfrm>
            <a:off x="7950446" y="1963170"/>
            <a:ext cx="457200" cy="460655"/>
          </a:xfrm>
          <a:custGeom>
            <a:avLst/>
            <a:gdLst/>
            <a:ahLst/>
            <a:cxnLst/>
            <a:rect l="l" t="t" r="r" b="b"/>
            <a:pathLst>
              <a:path w="457200" h="460655">
                <a:moveTo>
                  <a:pt x="0" y="0"/>
                </a:moveTo>
                <a:lnTo>
                  <a:pt x="457200" y="0"/>
                </a:lnTo>
                <a:lnTo>
                  <a:pt x="457200" y="460655"/>
                </a:lnTo>
                <a:lnTo>
                  <a:pt x="0" y="460655"/>
                </a:lnTo>
                <a:lnTo>
                  <a:pt x="0" y="0"/>
                </a:lnTo>
                <a:close/>
              </a:path>
            </a:pathLst>
          </a:custGeom>
          <a:blipFill>
            <a:blip r:embed="rId3"/>
            <a:stretch>
              <a:fillRect/>
            </a:stretch>
          </a:blipFill>
        </p:spPr>
      </p:sp>
      <p:grpSp>
        <p:nvGrpSpPr>
          <p:cNvPr id="10" name="Group 10"/>
          <p:cNvGrpSpPr/>
          <p:nvPr/>
        </p:nvGrpSpPr>
        <p:grpSpPr>
          <a:xfrm>
            <a:off x="9633090" y="1585616"/>
            <a:ext cx="6823913" cy="1215763"/>
            <a:chOff x="0" y="0"/>
            <a:chExt cx="1797245" cy="320201"/>
          </a:xfrm>
        </p:grpSpPr>
        <p:sp>
          <p:nvSpPr>
            <p:cNvPr id="11" name="Freeform 11"/>
            <p:cNvSpPr/>
            <p:nvPr/>
          </p:nvSpPr>
          <p:spPr>
            <a:xfrm>
              <a:off x="0" y="0"/>
              <a:ext cx="1797245" cy="320201"/>
            </a:xfrm>
            <a:custGeom>
              <a:avLst/>
              <a:gdLst/>
              <a:ahLst/>
              <a:cxnLst/>
              <a:rect l="l" t="t" r="r" b="b"/>
              <a:pathLst>
                <a:path w="1797245" h="320201">
                  <a:moveTo>
                    <a:pt x="68072" y="0"/>
                  </a:moveTo>
                  <a:lnTo>
                    <a:pt x="1729173" y="0"/>
                  </a:lnTo>
                  <a:cubicBezTo>
                    <a:pt x="1766768" y="0"/>
                    <a:pt x="1797245" y="30477"/>
                    <a:pt x="1797245" y="68072"/>
                  </a:cubicBezTo>
                  <a:lnTo>
                    <a:pt x="1797245" y="252129"/>
                  </a:lnTo>
                  <a:cubicBezTo>
                    <a:pt x="1797245" y="289724"/>
                    <a:pt x="1766768" y="320201"/>
                    <a:pt x="1729173" y="320201"/>
                  </a:cubicBezTo>
                  <a:lnTo>
                    <a:pt x="68072" y="320201"/>
                  </a:lnTo>
                  <a:cubicBezTo>
                    <a:pt x="30477" y="320201"/>
                    <a:pt x="0" y="289724"/>
                    <a:pt x="0" y="252129"/>
                  </a:cubicBezTo>
                  <a:lnTo>
                    <a:pt x="0" y="68072"/>
                  </a:lnTo>
                  <a:cubicBezTo>
                    <a:pt x="0" y="30477"/>
                    <a:pt x="30477" y="0"/>
                    <a:pt x="68072" y="0"/>
                  </a:cubicBezTo>
                  <a:close/>
                </a:path>
              </a:pathLst>
            </a:custGeom>
            <a:solidFill>
              <a:srgbClr val="000000"/>
            </a:solidFill>
            <a:ln w="38100" cap="rnd">
              <a:solidFill>
                <a:srgbClr val="FFD944"/>
              </a:solidFill>
              <a:prstDash val="solid"/>
              <a:round/>
            </a:ln>
          </p:spPr>
        </p:sp>
        <p:sp>
          <p:nvSpPr>
            <p:cNvPr id="12" name="TextBox 12"/>
            <p:cNvSpPr txBox="1"/>
            <p:nvPr/>
          </p:nvSpPr>
          <p:spPr>
            <a:xfrm>
              <a:off x="0" y="-38100"/>
              <a:ext cx="1797245" cy="358301"/>
            </a:xfrm>
            <a:prstGeom prst="rect">
              <a:avLst/>
            </a:prstGeom>
          </p:spPr>
          <p:txBody>
            <a:bodyPr lIns="50800" tIns="50800" rIns="50800" bIns="50800" rtlCol="0" anchor="ctr"/>
            <a:lstStyle/>
            <a:p>
              <a:pPr algn="ctr">
                <a:lnSpc>
                  <a:spcPts val="2659"/>
                </a:lnSpc>
              </a:pPr>
              <a:endParaRPr>
                <a:latin typeface="Montserrat" pitchFamily="2" charset="0"/>
              </a:endParaRPr>
            </a:p>
          </p:txBody>
        </p:sp>
      </p:grpSp>
      <p:grpSp>
        <p:nvGrpSpPr>
          <p:cNvPr id="13" name="Group 13"/>
          <p:cNvGrpSpPr/>
          <p:nvPr/>
        </p:nvGrpSpPr>
        <p:grpSpPr>
          <a:xfrm>
            <a:off x="9633090" y="2995163"/>
            <a:ext cx="6823913" cy="2112056"/>
            <a:chOff x="0" y="0"/>
            <a:chExt cx="1797245" cy="556262"/>
          </a:xfrm>
        </p:grpSpPr>
        <p:sp>
          <p:nvSpPr>
            <p:cNvPr id="14" name="Freeform 14"/>
            <p:cNvSpPr/>
            <p:nvPr/>
          </p:nvSpPr>
          <p:spPr>
            <a:xfrm>
              <a:off x="0" y="0"/>
              <a:ext cx="1797245" cy="556262"/>
            </a:xfrm>
            <a:custGeom>
              <a:avLst/>
              <a:gdLst/>
              <a:ahLst/>
              <a:cxnLst/>
              <a:rect l="l" t="t" r="r" b="b"/>
              <a:pathLst>
                <a:path w="1797245" h="556262">
                  <a:moveTo>
                    <a:pt x="22691" y="0"/>
                  </a:moveTo>
                  <a:lnTo>
                    <a:pt x="1774554" y="0"/>
                  </a:lnTo>
                  <a:cubicBezTo>
                    <a:pt x="1787086" y="0"/>
                    <a:pt x="1797245" y="10159"/>
                    <a:pt x="1797245" y="22691"/>
                  </a:cubicBezTo>
                  <a:lnTo>
                    <a:pt x="1797245" y="533571"/>
                  </a:lnTo>
                  <a:cubicBezTo>
                    <a:pt x="1797245" y="546103"/>
                    <a:pt x="1787086" y="556262"/>
                    <a:pt x="1774554" y="556262"/>
                  </a:cubicBezTo>
                  <a:lnTo>
                    <a:pt x="22691" y="556262"/>
                  </a:lnTo>
                  <a:cubicBezTo>
                    <a:pt x="10159" y="556262"/>
                    <a:pt x="0" y="546103"/>
                    <a:pt x="0" y="533571"/>
                  </a:cubicBezTo>
                  <a:lnTo>
                    <a:pt x="0" y="22691"/>
                  </a:lnTo>
                  <a:cubicBezTo>
                    <a:pt x="0" y="10159"/>
                    <a:pt x="10159" y="0"/>
                    <a:pt x="22691" y="0"/>
                  </a:cubicBezTo>
                  <a:close/>
                </a:path>
              </a:pathLst>
            </a:custGeom>
            <a:solidFill>
              <a:srgbClr val="FFD944"/>
            </a:solidFill>
            <a:ln w="38100" cap="sq">
              <a:solidFill>
                <a:srgbClr val="FFD944"/>
              </a:solidFill>
              <a:prstDash val="solid"/>
              <a:miter/>
            </a:ln>
          </p:spPr>
        </p:sp>
        <p:sp>
          <p:nvSpPr>
            <p:cNvPr id="15" name="TextBox 15"/>
            <p:cNvSpPr txBox="1"/>
            <p:nvPr/>
          </p:nvSpPr>
          <p:spPr>
            <a:xfrm>
              <a:off x="0" y="-38100"/>
              <a:ext cx="1797245" cy="594362"/>
            </a:xfrm>
            <a:prstGeom prst="rect">
              <a:avLst/>
            </a:prstGeom>
          </p:spPr>
          <p:txBody>
            <a:bodyPr lIns="50800" tIns="50800" rIns="50800" bIns="50800" rtlCol="0" anchor="ctr"/>
            <a:lstStyle/>
            <a:p>
              <a:pPr algn="ctr">
                <a:lnSpc>
                  <a:spcPts val="2659"/>
                </a:lnSpc>
              </a:pPr>
              <a:endParaRPr>
                <a:latin typeface="Montserrat" pitchFamily="2" charset="0"/>
              </a:endParaRPr>
            </a:p>
          </p:txBody>
        </p:sp>
      </p:grpSp>
      <p:grpSp>
        <p:nvGrpSpPr>
          <p:cNvPr id="16" name="Group 16"/>
          <p:cNvGrpSpPr/>
          <p:nvPr/>
        </p:nvGrpSpPr>
        <p:grpSpPr>
          <a:xfrm>
            <a:off x="1830997" y="6826464"/>
            <a:ext cx="6823913" cy="2827813"/>
            <a:chOff x="0" y="0"/>
            <a:chExt cx="1797245" cy="744774"/>
          </a:xfrm>
        </p:grpSpPr>
        <p:sp>
          <p:nvSpPr>
            <p:cNvPr id="17" name="Freeform 17"/>
            <p:cNvSpPr/>
            <p:nvPr/>
          </p:nvSpPr>
          <p:spPr>
            <a:xfrm>
              <a:off x="0" y="0"/>
              <a:ext cx="1797245" cy="744774"/>
            </a:xfrm>
            <a:custGeom>
              <a:avLst/>
              <a:gdLst/>
              <a:ahLst/>
              <a:cxnLst/>
              <a:rect l="l" t="t" r="r" b="b"/>
              <a:pathLst>
                <a:path w="1797245" h="744774">
                  <a:moveTo>
                    <a:pt x="22691" y="0"/>
                  </a:moveTo>
                  <a:lnTo>
                    <a:pt x="1774554" y="0"/>
                  </a:lnTo>
                  <a:cubicBezTo>
                    <a:pt x="1787086" y="0"/>
                    <a:pt x="1797245" y="10159"/>
                    <a:pt x="1797245" y="22691"/>
                  </a:cubicBezTo>
                  <a:lnTo>
                    <a:pt x="1797245" y="722083"/>
                  </a:lnTo>
                  <a:cubicBezTo>
                    <a:pt x="1797245" y="734615"/>
                    <a:pt x="1787086" y="744774"/>
                    <a:pt x="1774554" y="744774"/>
                  </a:cubicBezTo>
                  <a:lnTo>
                    <a:pt x="22691" y="744774"/>
                  </a:lnTo>
                  <a:cubicBezTo>
                    <a:pt x="10159" y="744774"/>
                    <a:pt x="0" y="734615"/>
                    <a:pt x="0" y="722083"/>
                  </a:cubicBezTo>
                  <a:lnTo>
                    <a:pt x="0" y="22691"/>
                  </a:lnTo>
                  <a:cubicBezTo>
                    <a:pt x="0" y="10159"/>
                    <a:pt x="10159" y="0"/>
                    <a:pt x="22691" y="0"/>
                  </a:cubicBezTo>
                  <a:close/>
                </a:path>
              </a:pathLst>
            </a:custGeom>
            <a:solidFill>
              <a:srgbClr val="FBF9F1"/>
            </a:solidFill>
            <a:ln w="38100" cap="sq">
              <a:solidFill>
                <a:srgbClr val="FBF9F1"/>
              </a:solidFill>
              <a:prstDash val="solid"/>
              <a:miter/>
            </a:ln>
          </p:spPr>
        </p:sp>
        <p:sp>
          <p:nvSpPr>
            <p:cNvPr id="18" name="TextBox 18"/>
            <p:cNvSpPr txBox="1"/>
            <p:nvPr/>
          </p:nvSpPr>
          <p:spPr>
            <a:xfrm>
              <a:off x="0" y="-38100"/>
              <a:ext cx="1797245" cy="782874"/>
            </a:xfrm>
            <a:prstGeom prst="rect">
              <a:avLst/>
            </a:prstGeom>
          </p:spPr>
          <p:txBody>
            <a:bodyPr lIns="50800" tIns="50800" rIns="50800" bIns="50800" rtlCol="0" anchor="ctr"/>
            <a:lstStyle/>
            <a:p>
              <a:pPr algn="ctr">
                <a:lnSpc>
                  <a:spcPts val="2659"/>
                </a:lnSpc>
              </a:pPr>
              <a:endParaRPr>
                <a:latin typeface="Montserrat" pitchFamily="2" charset="0"/>
              </a:endParaRPr>
            </a:p>
          </p:txBody>
        </p:sp>
      </p:grpSp>
      <p:grpSp>
        <p:nvGrpSpPr>
          <p:cNvPr id="19" name="Group 19"/>
          <p:cNvGrpSpPr/>
          <p:nvPr/>
        </p:nvGrpSpPr>
        <p:grpSpPr>
          <a:xfrm>
            <a:off x="1830997" y="5416917"/>
            <a:ext cx="6823913" cy="1215763"/>
            <a:chOff x="0" y="0"/>
            <a:chExt cx="1797245" cy="320201"/>
          </a:xfrm>
        </p:grpSpPr>
        <p:sp>
          <p:nvSpPr>
            <p:cNvPr id="20" name="Freeform 20"/>
            <p:cNvSpPr/>
            <p:nvPr/>
          </p:nvSpPr>
          <p:spPr>
            <a:xfrm>
              <a:off x="0" y="0"/>
              <a:ext cx="1797245" cy="320201"/>
            </a:xfrm>
            <a:custGeom>
              <a:avLst/>
              <a:gdLst/>
              <a:ahLst/>
              <a:cxnLst/>
              <a:rect l="l" t="t" r="r" b="b"/>
              <a:pathLst>
                <a:path w="1797245" h="320201">
                  <a:moveTo>
                    <a:pt x="68072" y="0"/>
                  </a:moveTo>
                  <a:lnTo>
                    <a:pt x="1729173" y="0"/>
                  </a:lnTo>
                  <a:cubicBezTo>
                    <a:pt x="1766768" y="0"/>
                    <a:pt x="1797245" y="30477"/>
                    <a:pt x="1797245" y="68072"/>
                  </a:cubicBezTo>
                  <a:lnTo>
                    <a:pt x="1797245" y="252129"/>
                  </a:lnTo>
                  <a:cubicBezTo>
                    <a:pt x="1797245" y="289724"/>
                    <a:pt x="1766768" y="320201"/>
                    <a:pt x="1729173" y="320201"/>
                  </a:cubicBezTo>
                  <a:lnTo>
                    <a:pt x="68072" y="320201"/>
                  </a:lnTo>
                  <a:cubicBezTo>
                    <a:pt x="30477" y="320201"/>
                    <a:pt x="0" y="289724"/>
                    <a:pt x="0" y="252129"/>
                  </a:cubicBezTo>
                  <a:lnTo>
                    <a:pt x="0" y="68072"/>
                  </a:lnTo>
                  <a:cubicBezTo>
                    <a:pt x="0" y="30477"/>
                    <a:pt x="30477" y="0"/>
                    <a:pt x="68072" y="0"/>
                  </a:cubicBezTo>
                  <a:close/>
                </a:path>
              </a:pathLst>
            </a:custGeom>
            <a:solidFill>
              <a:srgbClr val="000000"/>
            </a:solidFill>
            <a:ln w="38100" cap="rnd">
              <a:solidFill>
                <a:srgbClr val="FBF9F1"/>
              </a:solidFill>
              <a:prstDash val="solid"/>
              <a:round/>
            </a:ln>
          </p:spPr>
        </p:sp>
        <p:sp>
          <p:nvSpPr>
            <p:cNvPr id="21" name="TextBox 21"/>
            <p:cNvSpPr txBox="1"/>
            <p:nvPr/>
          </p:nvSpPr>
          <p:spPr>
            <a:xfrm>
              <a:off x="0" y="-38100"/>
              <a:ext cx="1797245" cy="358301"/>
            </a:xfrm>
            <a:prstGeom prst="rect">
              <a:avLst/>
            </a:prstGeom>
          </p:spPr>
          <p:txBody>
            <a:bodyPr lIns="50800" tIns="50800" rIns="50800" bIns="50800" rtlCol="0" anchor="ctr"/>
            <a:lstStyle/>
            <a:p>
              <a:pPr algn="ctr">
                <a:lnSpc>
                  <a:spcPts val="2659"/>
                </a:lnSpc>
              </a:pPr>
              <a:endParaRPr>
                <a:latin typeface="Montserrat" pitchFamily="2" charset="0"/>
              </a:endParaRPr>
            </a:p>
          </p:txBody>
        </p:sp>
      </p:grpSp>
      <p:sp>
        <p:nvSpPr>
          <p:cNvPr id="22" name="Freeform 22"/>
          <p:cNvSpPr/>
          <p:nvPr/>
        </p:nvSpPr>
        <p:spPr>
          <a:xfrm>
            <a:off x="7950446" y="5795197"/>
            <a:ext cx="457200" cy="460655"/>
          </a:xfrm>
          <a:custGeom>
            <a:avLst/>
            <a:gdLst/>
            <a:ahLst/>
            <a:cxnLst/>
            <a:rect l="l" t="t" r="r" b="b"/>
            <a:pathLst>
              <a:path w="457200" h="460655">
                <a:moveTo>
                  <a:pt x="0" y="0"/>
                </a:moveTo>
                <a:lnTo>
                  <a:pt x="457200" y="0"/>
                </a:lnTo>
                <a:lnTo>
                  <a:pt x="457200" y="460655"/>
                </a:lnTo>
                <a:lnTo>
                  <a:pt x="0" y="460655"/>
                </a:lnTo>
                <a:lnTo>
                  <a:pt x="0" y="0"/>
                </a:lnTo>
                <a:close/>
              </a:path>
            </a:pathLst>
          </a:custGeom>
          <a:blipFill>
            <a:blip r:embed="rId3"/>
            <a:stretch>
              <a:fillRect/>
            </a:stretch>
          </a:blipFill>
        </p:spPr>
      </p:sp>
      <p:grpSp>
        <p:nvGrpSpPr>
          <p:cNvPr id="23" name="Group 23"/>
          <p:cNvGrpSpPr/>
          <p:nvPr/>
        </p:nvGrpSpPr>
        <p:grpSpPr>
          <a:xfrm>
            <a:off x="9633090" y="5416917"/>
            <a:ext cx="6823913" cy="1215763"/>
            <a:chOff x="0" y="0"/>
            <a:chExt cx="1797245" cy="320201"/>
          </a:xfrm>
        </p:grpSpPr>
        <p:sp>
          <p:nvSpPr>
            <p:cNvPr id="24" name="Freeform 24"/>
            <p:cNvSpPr/>
            <p:nvPr/>
          </p:nvSpPr>
          <p:spPr>
            <a:xfrm>
              <a:off x="0" y="0"/>
              <a:ext cx="1797245" cy="320201"/>
            </a:xfrm>
            <a:custGeom>
              <a:avLst/>
              <a:gdLst/>
              <a:ahLst/>
              <a:cxnLst/>
              <a:rect l="l" t="t" r="r" b="b"/>
              <a:pathLst>
                <a:path w="1797245" h="320201">
                  <a:moveTo>
                    <a:pt x="68072" y="0"/>
                  </a:moveTo>
                  <a:lnTo>
                    <a:pt x="1729173" y="0"/>
                  </a:lnTo>
                  <a:cubicBezTo>
                    <a:pt x="1766768" y="0"/>
                    <a:pt x="1797245" y="30477"/>
                    <a:pt x="1797245" y="68072"/>
                  </a:cubicBezTo>
                  <a:lnTo>
                    <a:pt x="1797245" y="252129"/>
                  </a:lnTo>
                  <a:cubicBezTo>
                    <a:pt x="1797245" y="289724"/>
                    <a:pt x="1766768" y="320201"/>
                    <a:pt x="1729173" y="320201"/>
                  </a:cubicBezTo>
                  <a:lnTo>
                    <a:pt x="68072" y="320201"/>
                  </a:lnTo>
                  <a:cubicBezTo>
                    <a:pt x="30477" y="320201"/>
                    <a:pt x="0" y="289724"/>
                    <a:pt x="0" y="252129"/>
                  </a:cubicBezTo>
                  <a:lnTo>
                    <a:pt x="0" y="68072"/>
                  </a:lnTo>
                  <a:cubicBezTo>
                    <a:pt x="0" y="30477"/>
                    <a:pt x="30477" y="0"/>
                    <a:pt x="68072" y="0"/>
                  </a:cubicBezTo>
                  <a:close/>
                </a:path>
              </a:pathLst>
            </a:custGeom>
            <a:solidFill>
              <a:srgbClr val="000000"/>
            </a:solidFill>
            <a:ln w="38100" cap="rnd">
              <a:solidFill>
                <a:srgbClr val="FBF9F1"/>
              </a:solidFill>
              <a:prstDash val="solid"/>
              <a:round/>
            </a:ln>
          </p:spPr>
        </p:sp>
        <p:sp>
          <p:nvSpPr>
            <p:cNvPr id="25" name="TextBox 25"/>
            <p:cNvSpPr txBox="1"/>
            <p:nvPr/>
          </p:nvSpPr>
          <p:spPr>
            <a:xfrm>
              <a:off x="0" y="-38100"/>
              <a:ext cx="1797245" cy="358301"/>
            </a:xfrm>
            <a:prstGeom prst="rect">
              <a:avLst/>
            </a:prstGeom>
          </p:spPr>
          <p:txBody>
            <a:bodyPr lIns="50800" tIns="50800" rIns="50800" bIns="50800" rtlCol="0" anchor="ctr"/>
            <a:lstStyle/>
            <a:p>
              <a:pPr algn="ctr">
                <a:lnSpc>
                  <a:spcPts val="2659"/>
                </a:lnSpc>
              </a:pPr>
              <a:endParaRPr>
                <a:latin typeface="Montserrat" pitchFamily="2" charset="0"/>
              </a:endParaRPr>
            </a:p>
          </p:txBody>
        </p:sp>
      </p:grpSp>
      <p:grpSp>
        <p:nvGrpSpPr>
          <p:cNvPr id="26" name="Group 26"/>
          <p:cNvGrpSpPr/>
          <p:nvPr/>
        </p:nvGrpSpPr>
        <p:grpSpPr>
          <a:xfrm>
            <a:off x="9633090" y="6826464"/>
            <a:ext cx="6823913" cy="2827813"/>
            <a:chOff x="0" y="0"/>
            <a:chExt cx="1797245" cy="744774"/>
          </a:xfrm>
        </p:grpSpPr>
        <p:sp>
          <p:nvSpPr>
            <p:cNvPr id="27" name="Freeform 27"/>
            <p:cNvSpPr/>
            <p:nvPr/>
          </p:nvSpPr>
          <p:spPr>
            <a:xfrm>
              <a:off x="0" y="0"/>
              <a:ext cx="1797245" cy="744774"/>
            </a:xfrm>
            <a:custGeom>
              <a:avLst/>
              <a:gdLst/>
              <a:ahLst/>
              <a:cxnLst/>
              <a:rect l="l" t="t" r="r" b="b"/>
              <a:pathLst>
                <a:path w="1797245" h="744774">
                  <a:moveTo>
                    <a:pt x="22691" y="0"/>
                  </a:moveTo>
                  <a:lnTo>
                    <a:pt x="1774554" y="0"/>
                  </a:lnTo>
                  <a:cubicBezTo>
                    <a:pt x="1787086" y="0"/>
                    <a:pt x="1797245" y="10159"/>
                    <a:pt x="1797245" y="22691"/>
                  </a:cubicBezTo>
                  <a:lnTo>
                    <a:pt x="1797245" y="722083"/>
                  </a:lnTo>
                  <a:cubicBezTo>
                    <a:pt x="1797245" y="734615"/>
                    <a:pt x="1787086" y="744774"/>
                    <a:pt x="1774554" y="744774"/>
                  </a:cubicBezTo>
                  <a:lnTo>
                    <a:pt x="22691" y="744774"/>
                  </a:lnTo>
                  <a:cubicBezTo>
                    <a:pt x="10159" y="744774"/>
                    <a:pt x="0" y="734615"/>
                    <a:pt x="0" y="722083"/>
                  </a:cubicBezTo>
                  <a:lnTo>
                    <a:pt x="0" y="22691"/>
                  </a:lnTo>
                  <a:cubicBezTo>
                    <a:pt x="0" y="10159"/>
                    <a:pt x="10159" y="0"/>
                    <a:pt x="22691" y="0"/>
                  </a:cubicBezTo>
                  <a:close/>
                </a:path>
              </a:pathLst>
            </a:custGeom>
            <a:solidFill>
              <a:srgbClr val="FBF9F1"/>
            </a:solidFill>
            <a:ln w="38100" cap="sq">
              <a:solidFill>
                <a:srgbClr val="FBF9F1"/>
              </a:solidFill>
              <a:prstDash val="solid"/>
              <a:miter/>
            </a:ln>
          </p:spPr>
        </p:sp>
        <p:sp>
          <p:nvSpPr>
            <p:cNvPr id="28" name="TextBox 28"/>
            <p:cNvSpPr txBox="1"/>
            <p:nvPr/>
          </p:nvSpPr>
          <p:spPr>
            <a:xfrm>
              <a:off x="0" y="-38100"/>
              <a:ext cx="1797245" cy="782874"/>
            </a:xfrm>
            <a:prstGeom prst="rect">
              <a:avLst/>
            </a:prstGeom>
          </p:spPr>
          <p:txBody>
            <a:bodyPr lIns="50800" tIns="50800" rIns="50800" bIns="50800" rtlCol="0" anchor="ctr"/>
            <a:lstStyle/>
            <a:p>
              <a:pPr algn="ctr">
                <a:lnSpc>
                  <a:spcPts val="2659"/>
                </a:lnSpc>
              </a:pPr>
              <a:endParaRPr>
                <a:latin typeface="Montserrat" pitchFamily="2" charset="0"/>
              </a:endParaRPr>
            </a:p>
          </p:txBody>
        </p:sp>
      </p:grpSp>
      <p:sp>
        <p:nvSpPr>
          <p:cNvPr id="29" name="Freeform 29"/>
          <p:cNvSpPr/>
          <p:nvPr/>
        </p:nvSpPr>
        <p:spPr>
          <a:xfrm>
            <a:off x="15753800" y="5795197"/>
            <a:ext cx="457200" cy="460655"/>
          </a:xfrm>
          <a:custGeom>
            <a:avLst/>
            <a:gdLst/>
            <a:ahLst/>
            <a:cxnLst/>
            <a:rect l="l" t="t" r="r" b="b"/>
            <a:pathLst>
              <a:path w="457200" h="460655">
                <a:moveTo>
                  <a:pt x="0" y="0"/>
                </a:moveTo>
                <a:lnTo>
                  <a:pt x="457200" y="0"/>
                </a:lnTo>
                <a:lnTo>
                  <a:pt x="457200" y="460655"/>
                </a:lnTo>
                <a:lnTo>
                  <a:pt x="0" y="460655"/>
                </a:lnTo>
                <a:lnTo>
                  <a:pt x="0" y="0"/>
                </a:lnTo>
                <a:close/>
              </a:path>
            </a:pathLst>
          </a:custGeom>
          <a:blipFill>
            <a:blip r:embed="rId3"/>
            <a:stretch>
              <a:fillRect/>
            </a:stretch>
          </a:blipFill>
        </p:spPr>
      </p:sp>
      <p:sp>
        <p:nvSpPr>
          <p:cNvPr id="30" name="Freeform 30"/>
          <p:cNvSpPr/>
          <p:nvPr/>
        </p:nvSpPr>
        <p:spPr>
          <a:xfrm>
            <a:off x="15753800" y="1922622"/>
            <a:ext cx="446341" cy="457200"/>
          </a:xfrm>
          <a:custGeom>
            <a:avLst/>
            <a:gdLst/>
            <a:ahLst/>
            <a:cxnLst/>
            <a:rect l="l" t="t" r="r" b="b"/>
            <a:pathLst>
              <a:path w="446341" h="457200">
                <a:moveTo>
                  <a:pt x="0" y="0"/>
                </a:moveTo>
                <a:lnTo>
                  <a:pt x="446341" y="0"/>
                </a:lnTo>
                <a:lnTo>
                  <a:pt x="446341" y="457200"/>
                </a:lnTo>
                <a:lnTo>
                  <a:pt x="0" y="457200"/>
                </a:lnTo>
                <a:lnTo>
                  <a:pt x="0" y="0"/>
                </a:lnTo>
                <a:close/>
              </a:path>
            </a:pathLst>
          </a:custGeom>
          <a:blipFill>
            <a:blip r:embed="rId4"/>
            <a:stretch>
              <a:fillRect/>
            </a:stretch>
          </a:blipFill>
        </p:spPr>
      </p:sp>
      <p:sp>
        <p:nvSpPr>
          <p:cNvPr id="31" name="TextBox 31"/>
          <p:cNvSpPr txBox="1"/>
          <p:nvPr/>
        </p:nvSpPr>
        <p:spPr>
          <a:xfrm>
            <a:off x="2306861" y="1949023"/>
            <a:ext cx="5269014" cy="431800"/>
          </a:xfrm>
          <a:prstGeom prst="rect">
            <a:avLst/>
          </a:prstGeom>
        </p:spPr>
        <p:txBody>
          <a:bodyPr lIns="0" tIns="0" rIns="0" bIns="0" rtlCol="0" anchor="t">
            <a:spAutoFit/>
          </a:bodyPr>
          <a:lstStyle/>
          <a:p>
            <a:pPr algn="l">
              <a:lnSpc>
                <a:spcPts val="3500"/>
              </a:lnSpc>
              <a:spcBef>
                <a:spcPct val="0"/>
              </a:spcBef>
            </a:pPr>
            <a:r>
              <a:rPr lang="en-US" sz="2500" b="1">
                <a:solidFill>
                  <a:srgbClr val="FBF9F1"/>
                </a:solidFill>
                <a:latin typeface="Montserrat" pitchFamily="2" charset="0"/>
                <a:ea typeface="Lato Bold"/>
                <a:cs typeface="Lato Bold"/>
                <a:sym typeface="Lato Bold"/>
              </a:rPr>
              <a:t>XÁC ĐỊNH YÊU CẦU HỆ THỐNG </a:t>
            </a:r>
          </a:p>
        </p:txBody>
      </p:sp>
      <p:sp>
        <p:nvSpPr>
          <p:cNvPr id="32" name="TextBox 32"/>
          <p:cNvSpPr txBox="1"/>
          <p:nvPr/>
        </p:nvSpPr>
        <p:spPr>
          <a:xfrm>
            <a:off x="2306861" y="3270945"/>
            <a:ext cx="5872185" cy="1560492"/>
          </a:xfrm>
          <a:prstGeom prst="rect">
            <a:avLst/>
          </a:prstGeom>
        </p:spPr>
        <p:txBody>
          <a:bodyPr lIns="0" tIns="0" rIns="0" bIns="0" rtlCol="0" anchor="t">
            <a:spAutoFit/>
          </a:bodyPr>
          <a:lstStyle/>
          <a:p>
            <a:pPr algn="just">
              <a:lnSpc>
                <a:spcPts val="3079"/>
              </a:lnSpc>
              <a:spcBef>
                <a:spcPct val="0"/>
              </a:spcBef>
            </a:pPr>
            <a:r>
              <a:rPr lang="en-US" sz="2199">
                <a:solidFill>
                  <a:srgbClr val="000000"/>
                </a:solidFill>
                <a:latin typeface="Montserrat" pitchFamily="2" charset="0"/>
                <a:ea typeface="Lato"/>
                <a:cs typeface="Lato"/>
                <a:sym typeface="Lato"/>
              </a:rPr>
              <a:t>Hệ thống cần hỗ trợ các chức năng như quản lý người dùng theo phân quyền, quản lý hoạt động rèn luyện, cập nhật và thống kê điểm rèn luyện.</a:t>
            </a:r>
          </a:p>
        </p:txBody>
      </p:sp>
      <p:sp>
        <p:nvSpPr>
          <p:cNvPr id="33" name="TextBox 33"/>
          <p:cNvSpPr txBox="1"/>
          <p:nvPr/>
        </p:nvSpPr>
        <p:spPr>
          <a:xfrm>
            <a:off x="3207363" y="494493"/>
            <a:ext cx="11873275" cy="705321"/>
          </a:xfrm>
          <a:prstGeom prst="rect">
            <a:avLst/>
          </a:prstGeom>
        </p:spPr>
        <p:txBody>
          <a:bodyPr wrap="square" lIns="0" tIns="0" rIns="0" bIns="0" rtlCol="0" anchor="t">
            <a:spAutoFit/>
          </a:bodyPr>
          <a:lstStyle/>
          <a:p>
            <a:pPr algn="ctr">
              <a:lnSpc>
                <a:spcPts val="5500"/>
              </a:lnSpc>
            </a:pPr>
            <a:r>
              <a:rPr lang="en-US" sz="5000" b="1">
                <a:solidFill>
                  <a:srgbClr val="FBF9F1"/>
                </a:solidFill>
                <a:latin typeface="Montserrat" pitchFamily="2" charset="0"/>
                <a:ea typeface="Poppins Bold"/>
                <a:cs typeface="Poppins Bold"/>
                <a:sym typeface="Poppins Bold"/>
              </a:rPr>
              <a:t>PHÂN TÍCH VÀ THIẾT KẾ HỆ THỐNG</a:t>
            </a:r>
          </a:p>
        </p:txBody>
      </p:sp>
      <p:sp>
        <p:nvSpPr>
          <p:cNvPr id="34" name="TextBox 34"/>
          <p:cNvSpPr txBox="1"/>
          <p:nvPr/>
        </p:nvSpPr>
        <p:spPr>
          <a:xfrm>
            <a:off x="10108954" y="1729948"/>
            <a:ext cx="5437737" cy="869950"/>
          </a:xfrm>
          <a:prstGeom prst="rect">
            <a:avLst/>
          </a:prstGeom>
        </p:spPr>
        <p:txBody>
          <a:bodyPr lIns="0" tIns="0" rIns="0" bIns="0" rtlCol="0" anchor="t">
            <a:spAutoFit/>
          </a:bodyPr>
          <a:lstStyle/>
          <a:p>
            <a:pPr algn="l">
              <a:lnSpc>
                <a:spcPts val="3500"/>
              </a:lnSpc>
              <a:spcBef>
                <a:spcPct val="0"/>
              </a:spcBef>
            </a:pPr>
            <a:r>
              <a:rPr lang="en-US" sz="2500" b="1">
                <a:solidFill>
                  <a:srgbClr val="FFD944"/>
                </a:solidFill>
                <a:latin typeface="Montserrat" pitchFamily="2" charset="0"/>
                <a:ea typeface="Lato Bold"/>
                <a:cs typeface="Lato Bold"/>
                <a:sym typeface="Lato Bold"/>
              </a:rPr>
              <a:t>THIẾT KẾ DỮ LIỆU VỚI MÔ HÌNH ERD VÀ CÁC THỰC THỂ</a:t>
            </a:r>
          </a:p>
        </p:txBody>
      </p:sp>
      <p:sp>
        <p:nvSpPr>
          <p:cNvPr id="35" name="TextBox 35"/>
          <p:cNvSpPr txBox="1"/>
          <p:nvPr/>
        </p:nvSpPr>
        <p:spPr>
          <a:xfrm>
            <a:off x="10108954" y="3079006"/>
            <a:ext cx="5872185" cy="1944370"/>
          </a:xfrm>
          <a:prstGeom prst="rect">
            <a:avLst/>
          </a:prstGeom>
        </p:spPr>
        <p:txBody>
          <a:bodyPr lIns="0" tIns="0" rIns="0" bIns="0" rtlCol="0" anchor="t">
            <a:spAutoFit/>
          </a:bodyPr>
          <a:lstStyle/>
          <a:p>
            <a:pPr algn="just">
              <a:lnSpc>
                <a:spcPts val="3079"/>
              </a:lnSpc>
              <a:spcBef>
                <a:spcPct val="0"/>
              </a:spcBef>
            </a:pPr>
            <a:r>
              <a:rPr lang="en-US" sz="2199">
                <a:solidFill>
                  <a:srgbClr val="000000"/>
                </a:solidFill>
                <a:latin typeface="Montserrat" pitchFamily="2" charset="0"/>
                <a:ea typeface="Lato"/>
                <a:cs typeface="Lato"/>
                <a:sym typeface="Lato"/>
              </a:rPr>
              <a:t>Hệ thống sử dụng các thực thể chính như Người dùng, Hoạt động, Điểm rèn luyện, ... được liên kết qua các mối quan hệ như sinh viên tham gia hoạt động và cố vấn học tập quản lý sinh viên.</a:t>
            </a:r>
          </a:p>
        </p:txBody>
      </p:sp>
      <p:sp>
        <p:nvSpPr>
          <p:cNvPr id="36" name="TextBox 36"/>
          <p:cNvSpPr txBox="1"/>
          <p:nvPr/>
        </p:nvSpPr>
        <p:spPr>
          <a:xfrm>
            <a:off x="2306861" y="5561248"/>
            <a:ext cx="5269014" cy="869950"/>
          </a:xfrm>
          <a:prstGeom prst="rect">
            <a:avLst/>
          </a:prstGeom>
        </p:spPr>
        <p:txBody>
          <a:bodyPr lIns="0" tIns="0" rIns="0" bIns="0" rtlCol="0" anchor="t">
            <a:spAutoFit/>
          </a:bodyPr>
          <a:lstStyle/>
          <a:p>
            <a:pPr algn="l">
              <a:lnSpc>
                <a:spcPts val="3500"/>
              </a:lnSpc>
              <a:spcBef>
                <a:spcPct val="0"/>
              </a:spcBef>
            </a:pPr>
            <a:r>
              <a:rPr lang="en-US" sz="2500" b="1">
                <a:solidFill>
                  <a:srgbClr val="FBF9F1"/>
                </a:solidFill>
                <a:latin typeface="Montserrat" pitchFamily="2" charset="0"/>
                <a:ea typeface="Lato Bold"/>
                <a:cs typeface="Lato Bold"/>
                <a:sym typeface="Lato Bold"/>
              </a:rPr>
              <a:t>THIẾT KẾ GIAO DIỆN NGƯỜI DÙNG VỚI NHIỀU PHÂN QUYỀN</a:t>
            </a:r>
          </a:p>
        </p:txBody>
      </p:sp>
      <p:sp>
        <p:nvSpPr>
          <p:cNvPr id="37" name="TextBox 37"/>
          <p:cNvSpPr txBox="1"/>
          <p:nvPr/>
        </p:nvSpPr>
        <p:spPr>
          <a:xfrm>
            <a:off x="2306861" y="7062580"/>
            <a:ext cx="5872185" cy="2355581"/>
          </a:xfrm>
          <a:prstGeom prst="rect">
            <a:avLst/>
          </a:prstGeom>
        </p:spPr>
        <p:txBody>
          <a:bodyPr lIns="0" tIns="0" rIns="0" bIns="0" rtlCol="0" anchor="t">
            <a:spAutoFit/>
          </a:bodyPr>
          <a:lstStyle/>
          <a:p>
            <a:pPr algn="just">
              <a:lnSpc>
                <a:spcPts val="3079"/>
              </a:lnSpc>
              <a:spcBef>
                <a:spcPct val="0"/>
              </a:spcBef>
            </a:pPr>
            <a:r>
              <a:rPr lang="en-US" sz="2199">
                <a:solidFill>
                  <a:srgbClr val="000000"/>
                </a:solidFill>
                <a:latin typeface="Montserrat" pitchFamily="2" charset="0"/>
                <a:ea typeface="Lato"/>
                <a:cs typeface="Lato"/>
                <a:sym typeface="Lato"/>
              </a:rPr>
              <a:t>Giao diện được thiết kế riêng cho từng vai trò: quản trị viên quản lý tài khoản và hệ thống; cố vấn học tập theo dõi sinh viên, xét duyệt, và thống kê; sinh viên cập nhật điểm, gửi minh chứng, và theo dõi tiến trình rèn luyện qua các học kỳ.</a:t>
            </a:r>
          </a:p>
        </p:txBody>
      </p:sp>
      <p:sp>
        <p:nvSpPr>
          <p:cNvPr id="38" name="TextBox 38"/>
          <p:cNvSpPr txBox="1"/>
          <p:nvPr/>
        </p:nvSpPr>
        <p:spPr>
          <a:xfrm>
            <a:off x="10124194" y="5814434"/>
            <a:ext cx="4666666" cy="415819"/>
          </a:xfrm>
          <a:prstGeom prst="rect">
            <a:avLst/>
          </a:prstGeom>
        </p:spPr>
        <p:txBody>
          <a:bodyPr wrap="square" lIns="0" tIns="0" rIns="0" bIns="0" rtlCol="0" anchor="t">
            <a:spAutoFit/>
          </a:bodyPr>
          <a:lstStyle/>
          <a:p>
            <a:pPr algn="l">
              <a:lnSpc>
                <a:spcPts val="3500"/>
              </a:lnSpc>
              <a:spcBef>
                <a:spcPct val="0"/>
              </a:spcBef>
            </a:pPr>
            <a:r>
              <a:rPr lang="en-US" sz="2500" b="1">
                <a:solidFill>
                  <a:srgbClr val="FBF9F1"/>
                </a:solidFill>
                <a:latin typeface="Montserrat" pitchFamily="2" charset="0"/>
                <a:ea typeface="Lato Bold"/>
                <a:cs typeface="Lato Bold"/>
                <a:sym typeface="Lato Bold"/>
              </a:rPr>
              <a:t>THỐNG KÊ VÀ BÁO CÁO</a:t>
            </a:r>
          </a:p>
        </p:txBody>
      </p:sp>
      <p:sp>
        <p:nvSpPr>
          <p:cNvPr id="39" name="TextBox 39"/>
          <p:cNvSpPr txBox="1"/>
          <p:nvPr/>
        </p:nvSpPr>
        <p:spPr>
          <a:xfrm>
            <a:off x="10104786" y="7062580"/>
            <a:ext cx="5872185" cy="2355581"/>
          </a:xfrm>
          <a:prstGeom prst="rect">
            <a:avLst/>
          </a:prstGeom>
        </p:spPr>
        <p:txBody>
          <a:bodyPr lIns="0" tIns="0" rIns="0" bIns="0" rtlCol="0" anchor="t">
            <a:spAutoFit/>
          </a:bodyPr>
          <a:lstStyle/>
          <a:p>
            <a:pPr algn="just">
              <a:lnSpc>
                <a:spcPts val="3079"/>
              </a:lnSpc>
              <a:spcBef>
                <a:spcPct val="0"/>
              </a:spcBef>
            </a:pPr>
            <a:r>
              <a:rPr lang="en-US" sz="2199">
                <a:solidFill>
                  <a:srgbClr val="000000"/>
                </a:solidFill>
                <a:latin typeface="Montserrat" pitchFamily="2" charset="0"/>
                <a:ea typeface="Lato"/>
                <a:cs typeface="Lato"/>
                <a:sym typeface="Lato"/>
              </a:rPr>
              <a:t>Hệ thống cung cấp các công cụ thống kê chi tiết, giúp cố vấn học tập theo dõi hoạt động, điểm rèn luyện, và tiến trình của sinh viên. Báo cáo được trình bày rõ ràng theo từng học kỳ, hỗ trợ đánh giá và cải thiện chất lượng rèn luyện.</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rot="-2181579">
            <a:off x="11199066" y="124438"/>
            <a:ext cx="10128448" cy="10895890"/>
          </a:xfrm>
          <a:custGeom>
            <a:avLst/>
            <a:gdLst/>
            <a:ahLst/>
            <a:cxnLst/>
            <a:rect l="l" t="t" r="r" b="b"/>
            <a:pathLst>
              <a:path w="10128448" h="10895890">
                <a:moveTo>
                  <a:pt x="0" y="0"/>
                </a:moveTo>
                <a:lnTo>
                  <a:pt x="10128447" y="0"/>
                </a:lnTo>
                <a:lnTo>
                  <a:pt x="10128447" y="10895890"/>
                </a:lnTo>
                <a:lnTo>
                  <a:pt x="0" y="10895890"/>
                </a:lnTo>
                <a:lnTo>
                  <a:pt x="0" y="0"/>
                </a:lnTo>
                <a:close/>
              </a:path>
            </a:pathLst>
          </a:custGeom>
          <a:blipFill>
            <a:blip r:embed="rId2"/>
            <a:stretch>
              <a:fillRect l="-157" r="-157"/>
            </a:stretch>
          </a:blipFill>
        </p:spPr>
      </p:sp>
      <p:sp>
        <p:nvSpPr>
          <p:cNvPr id="3" name="Freeform 3"/>
          <p:cNvSpPr/>
          <p:nvPr/>
        </p:nvSpPr>
        <p:spPr>
          <a:xfrm>
            <a:off x="-2280473" y="7962921"/>
            <a:ext cx="5747719" cy="3384081"/>
          </a:xfrm>
          <a:custGeom>
            <a:avLst/>
            <a:gdLst/>
            <a:ahLst/>
            <a:cxnLst/>
            <a:rect l="l" t="t" r="r" b="b"/>
            <a:pathLst>
              <a:path w="5747719" h="3384081">
                <a:moveTo>
                  <a:pt x="0" y="0"/>
                </a:moveTo>
                <a:lnTo>
                  <a:pt x="5747720" y="0"/>
                </a:lnTo>
                <a:lnTo>
                  <a:pt x="5747720" y="3384080"/>
                </a:lnTo>
                <a:lnTo>
                  <a:pt x="0" y="3384080"/>
                </a:lnTo>
                <a:lnTo>
                  <a:pt x="0" y="0"/>
                </a:lnTo>
                <a:close/>
              </a:path>
            </a:pathLst>
          </a:custGeom>
          <a:blipFill>
            <a:blip r:embed="rId3"/>
            <a:stretch>
              <a:fillRect l="-18302" b="-143185"/>
            </a:stretch>
          </a:blipFill>
        </p:spPr>
      </p:sp>
      <p:sp>
        <p:nvSpPr>
          <p:cNvPr id="4" name="Freeform 4"/>
          <p:cNvSpPr/>
          <p:nvPr/>
        </p:nvSpPr>
        <p:spPr>
          <a:xfrm>
            <a:off x="7196037" y="8607890"/>
            <a:ext cx="650410" cy="650410"/>
          </a:xfrm>
          <a:custGeom>
            <a:avLst/>
            <a:gdLst/>
            <a:ahLst/>
            <a:cxnLst/>
            <a:rect l="l" t="t" r="r" b="b"/>
            <a:pathLst>
              <a:path w="650410" h="650410">
                <a:moveTo>
                  <a:pt x="0" y="0"/>
                </a:moveTo>
                <a:lnTo>
                  <a:pt x="650410" y="0"/>
                </a:lnTo>
                <a:lnTo>
                  <a:pt x="650410" y="650410"/>
                </a:lnTo>
                <a:lnTo>
                  <a:pt x="0" y="65041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5" name="Group 5"/>
          <p:cNvGrpSpPr/>
          <p:nvPr/>
        </p:nvGrpSpPr>
        <p:grpSpPr>
          <a:xfrm>
            <a:off x="9144000" y="947720"/>
            <a:ext cx="8229600" cy="8229600"/>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a:ln w="38100" cap="sq">
              <a:solidFill>
                <a:srgbClr val="E5E1DA"/>
              </a:solidFill>
              <a:prstDash val="solid"/>
              <a:miter/>
            </a:ln>
          </p:spPr>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9560263" y="1065064"/>
            <a:ext cx="6529097" cy="6529097"/>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a:ln w="38100" cap="sq">
              <a:solidFill>
                <a:srgbClr val="E5E1DA"/>
              </a:solidFill>
              <a:prstDash val="solid"/>
              <a:miter/>
            </a:ln>
          </p:spPr>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10048871" y="1184144"/>
            <a:ext cx="4606904" cy="4606904"/>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a:ln w="38100" cap="sq">
              <a:solidFill>
                <a:srgbClr val="E5E1DA"/>
              </a:solidFill>
              <a:prstDash val="solid"/>
              <a:miter/>
            </a:ln>
          </p:spPr>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4" name="Freeform 14"/>
          <p:cNvSpPr/>
          <p:nvPr/>
        </p:nvSpPr>
        <p:spPr>
          <a:xfrm>
            <a:off x="9046616" y="1565561"/>
            <a:ext cx="6611414" cy="4555048"/>
          </a:xfrm>
          <a:custGeom>
            <a:avLst/>
            <a:gdLst/>
            <a:ahLst/>
            <a:cxnLst/>
            <a:rect l="l" t="t" r="r" b="b"/>
            <a:pathLst>
              <a:path w="6611414" h="4555048">
                <a:moveTo>
                  <a:pt x="0" y="0"/>
                </a:moveTo>
                <a:lnTo>
                  <a:pt x="6611414" y="0"/>
                </a:lnTo>
                <a:lnTo>
                  <a:pt x="6611414" y="4555048"/>
                </a:lnTo>
                <a:lnTo>
                  <a:pt x="0" y="4555048"/>
                </a:lnTo>
                <a:lnTo>
                  <a:pt x="0" y="0"/>
                </a:lnTo>
                <a:close/>
              </a:path>
            </a:pathLst>
          </a:custGeom>
          <a:blipFill>
            <a:blip r:embed="rId6"/>
            <a:stretch>
              <a:fillRect l="-6803" r="-29288"/>
            </a:stretch>
          </a:blipFill>
        </p:spPr>
      </p:sp>
      <p:sp>
        <p:nvSpPr>
          <p:cNvPr id="15" name="Freeform 15"/>
          <p:cNvSpPr/>
          <p:nvPr/>
        </p:nvSpPr>
        <p:spPr>
          <a:xfrm>
            <a:off x="11188340" y="2738189"/>
            <a:ext cx="6934869" cy="4405983"/>
          </a:xfrm>
          <a:custGeom>
            <a:avLst/>
            <a:gdLst/>
            <a:ahLst/>
            <a:cxnLst/>
            <a:rect l="l" t="t" r="r" b="b"/>
            <a:pathLst>
              <a:path w="6934869" h="4405983">
                <a:moveTo>
                  <a:pt x="0" y="0"/>
                </a:moveTo>
                <a:lnTo>
                  <a:pt x="6934869" y="0"/>
                </a:lnTo>
                <a:lnTo>
                  <a:pt x="6934869" y="4405984"/>
                </a:lnTo>
                <a:lnTo>
                  <a:pt x="0" y="4405984"/>
                </a:lnTo>
                <a:lnTo>
                  <a:pt x="0" y="0"/>
                </a:lnTo>
                <a:close/>
              </a:path>
            </a:pathLst>
          </a:custGeom>
          <a:blipFill>
            <a:blip r:embed="rId7"/>
            <a:stretch>
              <a:fillRect l="-12559" r="-12016"/>
            </a:stretch>
          </a:blipFill>
        </p:spPr>
      </p:sp>
      <p:sp>
        <p:nvSpPr>
          <p:cNvPr id="16" name="Freeform 16"/>
          <p:cNvSpPr/>
          <p:nvPr/>
        </p:nvSpPr>
        <p:spPr>
          <a:xfrm>
            <a:off x="9953093" y="5090890"/>
            <a:ext cx="6611414" cy="4106565"/>
          </a:xfrm>
          <a:custGeom>
            <a:avLst/>
            <a:gdLst/>
            <a:ahLst/>
            <a:cxnLst/>
            <a:rect l="l" t="t" r="r" b="b"/>
            <a:pathLst>
              <a:path w="6611414" h="4106565">
                <a:moveTo>
                  <a:pt x="0" y="0"/>
                </a:moveTo>
                <a:lnTo>
                  <a:pt x="6611414" y="0"/>
                </a:lnTo>
                <a:lnTo>
                  <a:pt x="6611414" y="4106565"/>
                </a:lnTo>
                <a:lnTo>
                  <a:pt x="0" y="4106565"/>
                </a:lnTo>
                <a:lnTo>
                  <a:pt x="0" y="0"/>
                </a:lnTo>
                <a:close/>
              </a:path>
            </a:pathLst>
          </a:custGeom>
          <a:blipFill>
            <a:blip r:embed="rId8"/>
            <a:stretch>
              <a:fillRect l="-10681" t="-6878" r="-30974" b="-8862"/>
            </a:stretch>
          </a:blipFill>
        </p:spPr>
      </p:sp>
      <p:sp>
        <p:nvSpPr>
          <p:cNvPr id="17" name="TextBox 17"/>
          <p:cNvSpPr txBox="1"/>
          <p:nvPr/>
        </p:nvSpPr>
        <p:spPr>
          <a:xfrm>
            <a:off x="942975" y="4049006"/>
            <a:ext cx="7188059" cy="2211183"/>
          </a:xfrm>
          <a:prstGeom prst="rect">
            <a:avLst/>
          </a:prstGeom>
        </p:spPr>
        <p:txBody>
          <a:bodyPr lIns="0" tIns="0" rIns="0" bIns="0" rtlCol="0" anchor="t">
            <a:spAutoFit/>
          </a:bodyPr>
          <a:lstStyle/>
          <a:p>
            <a:pPr algn="just">
              <a:lnSpc>
                <a:spcPts val="3499"/>
              </a:lnSpc>
              <a:spcBef>
                <a:spcPct val="0"/>
              </a:spcBef>
            </a:pPr>
            <a:r>
              <a:rPr lang="en-US" sz="2499">
                <a:solidFill>
                  <a:srgbClr val="E5E1DA"/>
                </a:solidFill>
                <a:latin typeface="Montserrat" pitchFamily="2" charset="0"/>
                <a:ea typeface="Lato"/>
                <a:cs typeface="Lato"/>
                <a:sym typeface="Lato"/>
              </a:rPr>
              <a:t>Ứng dụng cung cấp các chức năng như thêm, sửa, xóa dữ liệu, quản lý thông tin sinh viên và cố vấn, và thống kê hoạt động. Giao diện thân thiện, dễ sử dụng, hỗ trợ các thao tác linh hoạt.</a:t>
            </a:r>
          </a:p>
        </p:txBody>
      </p:sp>
      <p:sp>
        <p:nvSpPr>
          <p:cNvPr id="18" name="TextBox 18"/>
          <p:cNvSpPr txBox="1"/>
          <p:nvPr/>
        </p:nvSpPr>
        <p:spPr>
          <a:xfrm>
            <a:off x="942975" y="1706421"/>
            <a:ext cx="6727972" cy="1692771"/>
          </a:xfrm>
          <a:prstGeom prst="rect">
            <a:avLst/>
          </a:prstGeom>
        </p:spPr>
        <p:txBody>
          <a:bodyPr wrap="square" lIns="0" tIns="0" rIns="0" bIns="0" rtlCol="0" anchor="t">
            <a:spAutoFit/>
          </a:bodyPr>
          <a:lstStyle/>
          <a:p>
            <a:pPr algn="l">
              <a:lnSpc>
                <a:spcPts val="6600"/>
              </a:lnSpc>
            </a:pPr>
            <a:r>
              <a:rPr lang="en-US" sz="6000" b="1">
                <a:solidFill>
                  <a:srgbClr val="FBF9F1"/>
                </a:solidFill>
                <a:latin typeface="Montserrat" pitchFamily="2" charset="0"/>
                <a:ea typeface="Poppins Bold"/>
                <a:cs typeface="Poppins Bold"/>
                <a:sym typeface="Poppins Bold"/>
              </a:rPr>
              <a:t>KẾT QUẢ </a:t>
            </a:r>
          </a:p>
          <a:p>
            <a:pPr algn="l">
              <a:lnSpc>
                <a:spcPts val="6600"/>
              </a:lnSpc>
            </a:pPr>
            <a:r>
              <a:rPr lang="en-US" sz="6000" b="1">
                <a:solidFill>
                  <a:srgbClr val="FBF9F1"/>
                </a:solidFill>
                <a:latin typeface="Montserrat" pitchFamily="2" charset="0"/>
                <a:ea typeface="Poppins Bold"/>
                <a:cs typeface="Poppins Bold"/>
                <a:sym typeface="Poppins Bold"/>
              </a:rPr>
              <a:t>THỰC NGHIỆM</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rot="-10800000">
            <a:off x="-7116894" y="-3283768"/>
            <a:ext cx="9744477" cy="7040385"/>
          </a:xfrm>
          <a:custGeom>
            <a:avLst/>
            <a:gdLst/>
            <a:ahLst/>
            <a:cxnLst/>
            <a:rect l="l" t="t" r="r" b="b"/>
            <a:pathLst>
              <a:path w="9744477" h="7040385">
                <a:moveTo>
                  <a:pt x="0" y="0"/>
                </a:moveTo>
                <a:lnTo>
                  <a:pt x="9744477" y="0"/>
                </a:lnTo>
                <a:lnTo>
                  <a:pt x="9744477" y="7040384"/>
                </a:lnTo>
                <a:lnTo>
                  <a:pt x="0" y="7040384"/>
                </a:lnTo>
                <a:lnTo>
                  <a:pt x="0" y="0"/>
                </a:lnTo>
                <a:close/>
              </a:path>
            </a:pathLst>
          </a:custGeom>
          <a:blipFill>
            <a:blip r:embed="rId2"/>
            <a:stretch>
              <a:fillRect/>
            </a:stretch>
          </a:blipFill>
        </p:spPr>
      </p:sp>
      <p:sp>
        <p:nvSpPr>
          <p:cNvPr id="3" name="Freeform 3"/>
          <p:cNvSpPr/>
          <p:nvPr/>
        </p:nvSpPr>
        <p:spPr>
          <a:xfrm rot="7410612">
            <a:off x="15236894" y="3514366"/>
            <a:ext cx="9744477" cy="7040385"/>
          </a:xfrm>
          <a:custGeom>
            <a:avLst/>
            <a:gdLst/>
            <a:ahLst/>
            <a:cxnLst/>
            <a:rect l="l" t="t" r="r" b="b"/>
            <a:pathLst>
              <a:path w="9744477" h="7040385">
                <a:moveTo>
                  <a:pt x="0" y="0"/>
                </a:moveTo>
                <a:lnTo>
                  <a:pt x="9744477" y="0"/>
                </a:lnTo>
                <a:lnTo>
                  <a:pt x="9744477" y="7040385"/>
                </a:lnTo>
                <a:lnTo>
                  <a:pt x="0" y="7040385"/>
                </a:lnTo>
                <a:lnTo>
                  <a:pt x="0" y="0"/>
                </a:lnTo>
                <a:close/>
              </a:path>
            </a:pathLst>
          </a:custGeom>
          <a:blipFill>
            <a:blip r:embed="rId2"/>
            <a:stretch>
              <a:fillRect/>
            </a:stretch>
          </a:blipFill>
        </p:spPr>
      </p:sp>
      <p:sp>
        <p:nvSpPr>
          <p:cNvPr id="4" name="Freeform 4"/>
          <p:cNvSpPr/>
          <p:nvPr/>
        </p:nvSpPr>
        <p:spPr>
          <a:xfrm>
            <a:off x="16608890" y="703495"/>
            <a:ext cx="650410" cy="650410"/>
          </a:xfrm>
          <a:custGeom>
            <a:avLst/>
            <a:gdLst/>
            <a:ahLst/>
            <a:cxnLst/>
            <a:rect l="l" t="t" r="r" b="b"/>
            <a:pathLst>
              <a:path w="650410" h="650410">
                <a:moveTo>
                  <a:pt x="0" y="0"/>
                </a:moveTo>
                <a:lnTo>
                  <a:pt x="650410" y="0"/>
                </a:lnTo>
                <a:lnTo>
                  <a:pt x="650410" y="650410"/>
                </a:lnTo>
                <a:lnTo>
                  <a:pt x="0" y="65041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5" name="Group 5"/>
          <p:cNvGrpSpPr/>
          <p:nvPr/>
        </p:nvGrpSpPr>
        <p:grpSpPr>
          <a:xfrm>
            <a:off x="1028700" y="703495"/>
            <a:ext cx="15338748" cy="650410"/>
            <a:chOff x="0" y="0"/>
            <a:chExt cx="4039835" cy="171301"/>
          </a:xfrm>
        </p:grpSpPr>
        <p:sp>
          <p:nvSpPr>
            <p:cNvPr id="6" name="Freeform 6"/>
            <p:cNvSpPr/>
            <p:nvPr/>
          </p:nvSpPr>
          <p:spPr>
            <a:xfrm>
              <a:off x="0" y="0"/>
              <a:ext cx="4039835" cy="171301"/>
            </a:xfrm>
            <a:custGeom>
              <a:avLst/>
              <a:gdLst/>
              <a:ahLst/>
              <a:cxnLst/>
              <a:rect l="l" t="t" r="r" b="b"/>
              <a:pathLst>
                <a:path w="4039835" h="171301">
                  <a:moveTo>
                    <a:pt x="30284" y="0"/>
                  </a:moveTo>
                  <a:lnTo>
                    <a:pt x="4009551" y="0"/>
                  </a:lnTo>
                  <a:cubicBezTo>
                    <a:pt x="4026276" y="0"/>
                    <a:pt x="4039835" y="13559"/>
                    <a:pt x="4039835" y="30284"/>
                  </a:cubicBezTo>
                  <a:lnTo>
                    <a:pt x="4039835" y="141018"/>
                  </a:lnTo>
                  <a:cubicBezTo>
                    <a:pt x="4039835" y="157743"/>
                    <a:pt x="4026276" y="171301"/>
                    <a:pt x="4009551" y="171301"/>
                  </a:cubicBezTo>
                  <a:lnTo>
                    <a:pt x="30284" y="171301"/>
                  </a:lnTo>
                  <a:cubicBezTo>
                    <a:pt x="13559" y="171301"/>
                    <a:pt x="0" y="157743"/>
                    <a:pt x="0" y="141018"/>
                  </a:cubicBezTo>
                  <a:lnTo>
                    <a:pt x="0" y="30284"/>
                  </a:lnTo>
                  <a:cubicBezTo>
                    <a:pt x="0" y="13559"/>
                    <a:pt x="13559" y="0"/>
                    <a:pt x="30284" y="0"/>
                  </a:cubicBezTo>
                  <a:close/>
                </a:path>
              </a:pathLst>
            </a:custGeom>
            <a:solidFill>
              <a:srgbClr val="000000">
                <a:alpha val="0"/>
              </a:srgbClr>
            </a:solidFill>
            <a:ln w="38100" cap="rnd">
              <a:solidFill>
                <a:srgbClr val="FBF9F1"/>
              </a:solidFill>
              <a:prstDash val="solid"/>
              <a:round/>
            </a:ln>
          </p:spPr>
        </p:sp>
        <p:sp>
          <p:nvSpPr>
            <p:cNvPr id="7" name="TextBox 7"/>
            <p:cNvSpPr txBox="1"/>
            <p:nvPr/>
          </p:nvSpPr>
          <p:spPr>
            <a:xfrm>
              <a:off x="0" y="-38100"/>
              <a:ext cx="4039835" cy="209401"/>
            </a:xfrm>
            <a:prstGeom prst="rect">
              <a:avLst/>
            </a:prstGeom>
          </p:spPr>
          <p:txBody>
            <a:bodyPr lIns="50800" tIns="50800" rIns="50800" bIns="50800" rtlCol="0" anchor="ctr"/>
            <a:lstStyle/>
            <a:p>
              <a:pPr algn="ctr">
                <a:lnSpc>
                  <a:spcPts val="2659"/>
                </a:lnSpc>
              </a:pPr>
              <a:endParaRPr>
                <a:latin typeface="Montserrat" pitchFamily="2" charset="0"/>
              </a:endParaRPr>
            </a:p>
          </p:txBody>
        </p:sp>
      </p:grpSp>
      <p:sp>
        <p:nvSpPr>
          <p:cNvPr id="11" name="TextBox 11"/>
          <p:cNvSpPr txBox="1"/>
          <p:nvPr/>
        </p:nvSpPr>
        <p:spPr>
          <a:xfrm>
            <a:off x="2286000" y="5376695"/>
            <a:ext cx="13411200" cy="2063578"/>
          </a:xfrm>
          <a:prstGeom prst="rect">
            <a:avLst/>
          </a:prstGeom>
        </p:spPr>
        <p:txBody>
          <a:bodyPr wrap="square" lIns="0" tIns="0" rIns="0" bIns="0" rtlCol="0" anchor="t">
            <a:spAutoFit/>
          </a:bodyPr>
          <a:lstStyle/>
          <a:p>
            <a:pPr algn="just">
              <a:lnSpc>
                <a:spcPts val="4059"/>
              </a:lnSpc>
            </a:pPr>
            <a:r>
              <a:rPr lang="en-US" sz="2899" dirty="0" err="1">
                <a:solidFill>
                  <a:srgbClr val="E5E1DA"/>
                </a:solidFill>
                <a:latin typeface="Montserrat" pitchFamily="2" charset="0"/>
                <a:ea typeface="Lato"/>
                <a:cs typeface="Lato"/>
                <a:sym typeface="Lato"/>
              </a:rPr>
              <a:t>Ứng</a:t>
            </a:r>
            <a:r>
              <a:rPr lang="en-US" sz="2899" dirty="0">
                <a:solidFill>
                  <a:srgbClr val="E5E1DA"/>
                </a:solidFill>
                <a:latin typeface="Montserrat" pitchFamily="2" charset="0"/>
                <a:ea typeface="Lato"/>
                <a:cs typeface="Lato"/>
                <a:sym typeface="Lato"/>
              </a:rPr>
              <a:t> </a:t>
            </a:r>
            <a:r>
              <a:rPr lang="en-US" sz="2899" dirty="0" err="1">
                <a:solidFill>
                  <a:srgbClr val="E5E1DA"/>
                </a:solidFill>
                <a:latin typeface="Montserrat" pitchFamily="2" charset="0"/>
                <a:ea typeface="Lato"/>
                <a:cs typeface="Lato"/>
                <a:sym typeface="Lato"/>
              </a:rPr>
              <a:t>dụng</a:t>
            </a:r>
            <a:r>
              <a:rPr lang="en-US" sz="2899" dirty="0">
                <a:solidFill>
                  <a:srgbClr val="E5E1DA"/>
                </a:solidFill>
                <a:latin typeface="Montserrat" pitchFamily="2" charset="0"/>
                <a:ea typeface="Lato"/>
                <a:cs typeface="Lato"/>
                <a:sym typeface="Lato"/>
              </a:rPr>
              <a:t> </a:t>
            </a:r>
            <a:r>
              <a:rPr lang="en-US" sz="2899" dirty="0" err="1">
                <a:solidFill>
                  <a:srgbClr val="E5E1DA"/>
                </a:solidFill>
                <a:latin typeface="Montserrat" pitchFamily="2" charset="0"/>
                <a:ea typeface="Lato"/>
                <a:cs typeface="Lato"/>
                <a:sym typeface="Lato"/>
              </a:rPr>
              <a:t>đạt</a:t>
            </a:r>
            <a:r>
              <a:rPr lang="en-US" sz="2899" dirty="0">
                <a:solidFill>
                  <a:srgbClr val="E5E1DA"/>
                </a:solidFill>
                <a:latin typeface="Montserrat" pitchFamily="2" charset="0"/>
                <a:ea typeface="Lato"/>
                <a:cs typeface="Lato"/>
                <a:sym typeface="Lato"/>
              </a:rPr>
              <a:t> </a:t>
            </a:r>
            <a:r>
              <a:rPr lang="en-US" sz="2899" dirty="0" err="1">
                <a:solidFill>
                  <a:srgbClr val="E5E1DA"/>
                </a:solidFill>
                <a:latin typeface="Montserrat" pitchFamily="2" charset="0"/>
                <a:ea typeface="Lato"/>
                <a:cs typeface="Lato"/>
                <a:sym typeface="Lato"/>
              </a:rPr>
              <a:t>được</a:t>
            </a:r>
            <a:r>
              <a:rPr lang="en-US" sz="2899" dirty="0">
                <a:solidFill>
                  <a:srgbClr val="E5E1DA"/>
                </a:solidFill>
                <a:latin typeface="Montserrat" pitchFamily="2" charset="0"/>
                <a:ea typeface="Lato"/>
                <a:cs typeface="Lato"/>
                <a:sym typeface="Lato"/>
              </a:rPr>
              <a:t> </a:t>
            </a:r>
            <a:r>
              <a:rPr lang="en-US" sz="2899" dirty="0" err="1">
                <a:solidFill>
                  <a:srgbClr val="E5E1DA"/>
                </a:solidFill>
                <a:latin typeface="Montserrat" pitchFamily="2" charset="0"/>
                <a:ea typeface="Lato"/>
                <a:cs typeface="Lato"/>
                <a:sym typeface="Lato"/>
              </a:rPr>
              <a:t>mục</a:t>
            </a:r>
            <a:r>
              <a:rPr lang="en-US" sz="2899" dirty="0">
                <a:solidFill>
                  <a:srgbClr val="E5E1DA"/>
                </a:solidFill>
                <a:latin typeface="Montserrat" pitchFamily="2" charset="0"/>
                <a:ea typeface="Lato"/>
                <a:cs typeface="Lato"/>
                <a:sym typeface="Lato"/>
              </a:rPr>
              <a:t> </a:t>
            </a:r>
            <a:r>
              <a:rPr lang="en-US" sz="2899" dirty="0" err="1">
                <a:solidFill>
                  <a:srgbClr val="E5E1DA"/>
                </a:solidFill>
                <a:latin typeface="Montserrat" pitchFamily="2" charset="0"/>
                <a:ea typeface="Lato"/>
                <a:cs typeface="Lato"/>
                <a:sym typeface="Lato"/>
              </a:rPr>
              <a:t>tiêu</a:t>
            </a:r>
            <a:r>
              <a:rPr lang="en-US" sz="2899" dirty="0">
                <a:solidFill>
                  <a:srgbClr val="E5E1DA"/>
                </a:solidFill>
                <a:latin typeface="Montserrat" pitchFamily="2" charset="0"/>
                <a:ea typeface="Lato"/>
                <a:cs typeface="Lato"/>
                <a:sym typeface="Lato"/>
              </a:rPr>
              <a:t> </a:t>
            </a:r>
            <a:r>
              <a:rPr lang="en-US" sz="2899" dirty="0" err="1">
                <a:solidFill>
                  <a:srgbClr val="E5E1DA"/>
                </a:solidFill>
                <a:latin typeface="Montserrat" pitchFamily="2" charset="0"/>
                <a:ea typeface="Lato"/>
                <a:cs typeface="Lato"/>
                <a:sym typeface="Lato"/>
              </a:rPr>
              <a:t>đề</a:t>
            </a:r>
            <a:r>
              <a:rPr lang="en-US" sz="2899" dirty="0">
                <a:solidFill>
                  <a:srgbClr val="E5E1DA"/>
                </a:solidFill>
                <a:latin typeface="Montserrat" pitchFamily="2" charset="0"/>
                <a:ea typeface="Lato"/>
                <a:cs typeface="Lato"/>
                <a:sym typeface="Lato"/>
              </a:rPr>
              <a:t> </a:t>
            </a:r>
            <a:r>
              <a:rPr lang="en-US" sz="2899" dirty="0" err="1">
                <a:solidFill>
                  <a:srgbClr val="E5E1DA"/>
                </a:solidFill>
                <a:latin typeface="Montserrat" pitchFamily="2" charset="0"/>
                <a:ea typeface="Lato"/>
                <a:cs typeface="Lato"/>
                <a:sym typeface="Lato"/>
              </a:rPr>
              <a:t>ra</a:t>
            </a:r>
            <a:r>
              <a:rPr lang="en-US" sz="2899" dirty="0">
                <a:solidFill>
                  <a:srgbClr val="E5E1DA"/>
                </a:solidFill>
                <a:latin typeface="Montserrat" pitchFamily="2" charset="0"/>
                <a:ea typeface="Lato"/>
                <a:cs typeface="Lato"/>
                <a:sym typeface="Lato"/>
              </a:rPr>
              <a:t>, </a:t>
            </a:r>
            <a:r>
              <a:rPr lang="en-US" sz="2899" dirty="0" err="1">
                <a:solidFill>
                  <a:srgbClr val="E5E1DA"/>
                </a:solidFill>
                <a:latin typeface="Montserrat" pitchFamily="2" charset="0"/>
                <a:ea typeface="Lato"/>
                <a:cs typeface="Lato"/>
                <a:sym typeface="Lato"/>
              </a:rPr>
              <a:t>cải</a:t>
            </a:r>
            <a:r>
              <a:rPr lang="en-US" sz="2899" dirty="0">
                <a:solidFill>
                  <a:srgbClr val="E5E1DA"/>
                </a:solidFill>
                <a:latin typeface="Montserrat" pitchFamily="2" charset="0"/>
                <a:ea typeface="Lato"/>
                <a:cs typeface="Lato"/>
                <a:sym typeface="Lato"/>
              </a:rPr>
              <a:t> </a:t>
            </a:r>
            <a:r>
              <a:rPr lang="en-US" sz="2899" dirty="0" err="1">
                <a:solidFill>
                  <a:srgbClr val="E5E1DA"/>
                </a:solidFill>
                <a:latin typeface="Montserrat" pitchFamily="2" charset="0"/>
                <a:ea typeface="Lato"/>
                <a:cs typeface="Lato"/>
                <a:sym typeface="Lato"/>
              </a:rPr>
              <a:t>thiện</a:t>
            </a:r>
            <a:r>
              <a:rPr lang="en-US" sz="2899" dirty="0">
                <a:solidFill>
                  <a:srgbClr val="E5E1DA"/>
                </a:solidFill>
                <a:latin typeface="Montserrat" pitchFamily="2" charset="0"/>
                <a:ea typeface="Lato"/>
                <a:cs typeface="Lato"/>
                <a:sym typeface="Lato"/>
              </a:rPr>
              <a:t> </a:t>
            </a:r>
            <a:r>
              <a:rPr lang="en-US" sz="2899" dirty="0" err="1">
                <a:solidFill>
                  <a:srgbClr val="E5E1DA"/>
                </a:solidFill>
                <a:latin typeface="Montserrat" pitchFamily="2" charset="0"/>
                <a:ea typeface="Lato"/>
                <a:cs typeface="Lato"/>
                <a:sym typeface="Lato"/>
              </a:rPr>
              <a:t>hiệu</a:t>
            </a:r>
            <a:r>
              <a:rPr lang="en-US" sz="2899" dirty="0">
                <a:solidFill>
                  <a:srgbClr val="E5E1DA"/>
                </a:solidFill>
                <a:latin typeface="Montserrat" pitchFamily="2" charset="0"/>
                <a:ea typeface="Lato"/>
                <a:cs typeface="Lato"/>
                <a:sym typeface="Lato"/>
              </a:rPr>
              <a:t> </a:t>
            </a:r>
            <a:r>
              <a:rPr lang="en-US" sz="2899" dirty="0" err="1">
                <a:solidFill>
                  <a:srgbClr val="E5E1DA"/>
                </a:solidFill>
                <a:latin typeface="Montserrat" pitchFamily="2" charset="0"/>
                <a:ea typeface="Lato"/>
                <a:cs typeface="Lato"/>
                <a:sym typeface="Lato"/>
              </a:rPr>
              <a:t>quả</a:t>
            </a:r>
            <a:r>
              <a:rPr lang="en-US" sz="2899" dirty="0">
                <a:solidFill>
                  <a:srgbClr val="E5E1DA"/>
                </a:solidFill>
                <a:latin typeface="Montserrat" pitchFamily="2" charset="0"/>
                <a:ea typeface="Lato"/>
                <a:cs typeface="Lato"/>
                <a:sym typeface="Lato"/>
              </a:rPr>
              <a:t> </a:t>
            </a:r>
            <a:r>
              <a:rPr lang="en-US" sz="2899" dirty="0" err="1">
                <a:solidFill>
                  <a:srgbClr val="E5E1DA"/>
                </a:solidFill>
                <a:latin typeface="Montserrat" pitchFamily="2" charset="0"/>
                <a:ea typeface="Lato"/>
                <a:cs typeface="Lato"/>
                <a:sym typeface="Lato"/>
              </a:rPr>
              <a:t>quản</a:t>
            </a:r>
            <a:r>
              <a:rPr lang="en-US" sz="2899" dirty="0">
                <a:solidFill>
                  <a:srgbClr val="E5E1DA"/>
                </a:solidFill>
                <a:latin typeface="Montserrat" pitchFamily="2" charset="0"/>
                <a:ea typeface="Lato"/>
                <a:cs typeface="Lato"/>
                <a:sym typeface="Lato"/>
              </a:rPr>
              <a:t> </a:t>
            </a:r>
            <a:r>
              <a:rPr lang="en-US" sz="2899" dirty="0" err="1">
                <a:solidFill>
                  <a:srgbClr val="E5E1DA"/>
                </a:solidFill>
                <a:latin typeface="Montserrat" pitchFamily="2" charset="0"/>
                <a:ea typeface="Lato"/>
                <a:cs typeface="Lato"/>
                <a:sym typeface="Lato"/>
              </a:rPr>
              <a:t>lý</a:t>
            </a:r>
            <a:r>
              <a:rPr lang="en-US" sz="2899" dirty="0">
                <a:solidFill>
                  <a:srgbClr val="E5E1DA"/>
                </a:solidFill>
                <a:latin typeface="Montserrat" pitchFamily="2" charset="0"/>
                <a:ea typeface="Lato"/>
                <a:cs typeface="Lato"/>
                <a:sym typeface="Lato"/>
              </a:rPr>
              <a:t> </a:t>
            </a:r>
            <a:r>
              <a:rPr lang="en-US" sz="2899" dirty="0" err="1">
                <a:solidFill>
                  <a:srgbClr val="E5E1DA"/>
                </a:solidFill>
                <a:latin typeface="Montserrat" pitchFamily="2" charset="0"/>
                <a:ea typeface="Lato"/>
                <a:cs typeface="Lato"/>
                <a:sym typeface="Lato"/>
              </a:rPr>
              <a:t>hoạt</a:t>
            </a:r>
            <a:r>
              <a:rPr lang="en-US" sz="2899" dirty="0">
                <a:solidFill>
                  <a:srgbClr val="E5E1DA"/>
                </a:solidFill>
                <a:latin typeface="Montserrat" pitchFamily="2" charset="0"/>
                <a:ea typeface="Lato"/>
                <a:cs typeface="Lato"/>
                <a:sym typeface="Lato"/>
              </a:rPr>
              <a:t> </a:t>
            </a:r>
            <a:r>
              <a:rPr lang="en-US" sz="2899" dirty="0" err="1">
                <a:solidFill>
                  <a:srgbClr val="E5E1DA"/>
                </a:solidFill>
                <a:latin typeface="Montserrat" pitchFamily="2" charset="0"/>
                <a:ea typeface="Lato"/>
                <a:cs typeface="Lato"/>
                <a:sym typeface="Lato"/>
              </a:rPr>
              <a:t>động</a:t>
            </a:r>
            <a:r>
              <a:rPr lang="en-US" sz="2899" dirty="0">
                <a:solidFill>
                  <a:srgbClr val="E5E1DA"/>
                </a:solidFill>
                <a:latin typeface="Montserrat" pitchFamily="2" charset="0"/>
                <a:ea typeface="Lato"/>
                <a:cs typeface="Lato"/>
                <a:sym typeface="Lato"/>
              </a:rPr>
              <a:t> </a:t>
            </a:r>
            <a:r>
              <a:rPr lang="en-US" sz="2899" dirty="0" err="1">
                <a:solidFill>
                  <a:srgbClr val="E5E1DA"/>
                </a:solidFill>
                <a:latin typeface="Montserrat" pitchFamily="2" charset="0"/>
                <a:ea typeface="Lato"/>
                <a:cs typeface="Lato"/>
                <a:sym typeface="Lato"/>
              </a:rPr>
              <a:t>rèn</a:t>
            </a:r>
            <a:r>
              <a:rPr lang="en-US" sz="2899" dirty="0">
                <a:solidFill>
                  <a:srgbClr val="E5E1DA"/>
                </a:solidFill>
                <a:latin typeface="Montserrat" pitchFamily="2" charset="0"/>
                <a:ea typeface="Lato"/>
                <a:cs typeface="Lato"/>
                <a:sym typeface="Lato"/>
              </a:rPr>
              <a:t> </a:t>
            </a:r>
            <a:r>
              <a:rPr lang="en-US" sz="2899" dirty="0" err="1">
                <a:solidFill>
                  <a:srgbClr val="E5E1DA"/>
                </a:solidFill>
                <a:latin typeface="Montserrat" pitchFamily="2" charset="0"/>
                <a:ea typeface="Lato"/>
                <a:cs typeface="Lato"/>
                <a:sym typeface="Lato"/>
              </a:rPr>
              <a:t>luyện</a:t>
            </a:r>
            <a:r>
              <a:rPr lang="en-US" sz="2899" dirty="0">
                <a:solidFill>
                  <a:srgbClr val="E5E1DA"/>
                </a:solidFill>
                <a:latin typeface="Montserrat" pitchFamily="2" charset="0"/>
                <a:ea typeface="Lato"/>
                <a:cs typeface="Lato"/>
                <a:sym typeface="Lato"/>
              </a:rPr>
              <a:t>.</a:t>
            </a:r>
          </a:p>
          <a:p>
            <a:pPr algn="just">
              <a:lnSpc>
                <a:spcPts val="4059"/>
              </a:lnSpc>
            </a:pPr>
            <a:r>
              <a:rPr lang="en-US" sz="2899" dirty="0" err="1">
                <a:solidFill>
                  <a:srgbClr val="E5E1DA"/>
                </a:solidFill>
                <a:latin typeface="Montserrat" pitchFamily="2" charset="0"/>
                <a:ea typeface="Lato"/>
                <a:cs typeface="Lato"/>
                <a:sym typeface="Lato"/>
              </a:rPr>
              <a:t>Hướng</a:t>
            </a:r>
            <a:r>
              <a:rPr lang="en-US" sz="2899" dirty="0">
                <a:solidFill>
                  <a:srgbClr val="E5E1DA"/>
                </a:solidFill>
                <a:latin typeface="Montserrat" pitchFamily="2" charset="0"/>
                <a:ea typeface="Lato"/>
                <a:cs typeface="Lato"/>
                <a:sym typeface="Lato"/>
              </a:rPr>
              <a:t> </a:t>
            </a:r>
            <a:r>
              <a:rPr lang="en-US" sz="2899" dirty="0" err="1">
                <a:solidFill>
                  <a:srgbClr val="E5E1DA"/>
                </a:solidFill>
                <a:latin typeface="Montserrat" pitchFamily="2" charset="0"/>
                <a:ea typeface="Lato"/>
                <a:cs typeface="Lato"/>
                <a:sym typeface="Lato"/>
              </a:rPr>
              <a:t>phát</a:t>
            </a:r>
            <a:r>
              <a:rPr lang="en-US" sz="2899" dirty="0">
                <a:solidFill>
                  <a:srgbClr val="E5E1DA"/>
                </a:solidFill>
                <a:latin typeface="Montserrat" pitchFamily="2" charset="0"/>
                <a:ea typeface="Lato"/>
                <a:cs typeface="Lato"/>
                <a:sym typeface="Lato"/>
              </a:rPr>
              <a:t> </a:t>
            </a:r>
            <a:r>
              <a:rPr lang="en-US" sz="2899" dirty="0" err="1">
                <a:solidFill>
                  <a:srgbClr val="E5E1DA"/>
                </a:solidFill>
                <a:latin typeface="Montserrat" pitchFamily="2" charset="0"/>
                <a:ea typeface="Lato"/>
                <a:cs typeface="Lato"/>
                <a:sym typeface="Lato"/>
              </a:rPr>
              <a:t>triển</a:t>
            </a:r>
            <a:r>
              <a:rPr lang="en-US" sz="2899" dirty="0">
                <a:solidFill>
                  <a:srgbClr val="E5E1DA"/>
                </a:solidFill>
                <a:latin typeface="Montserrat" pitchFamily="2" charset="0"/>
                <a:ea typeface="Lato"/>
                <a:cs typeface="Lato"/>
                <a:sym typeface="Lato"/>
              </a:rPr>
              <a:t> bao </a:t>
            </a:r>
            <a:r>
              <a:rPr lang="en-US" sz="2899" dirty="0" err="1">
                <a:solidFill>
                  <a:srgbClr val="E5E1DA"/>
                </a:solidFill>
                <a:latin typeface="Montserrat" pitchFamily="2" charset="0"/>
                <a:ea typeface="Lato"/>
                <a:cs typeface="Lato"/>
                <a:sym typeface="Lato"/>
              </a:rPr>
              <a:t>gồm</a:t>
            </a:r>
            <a:r>
              <a:rPr lang="en-US" sz="2899" dirty="0">
                <a:solidFill>
                  <a:srgbClr val="E5E1DA"/>
                </a:solidFill>
                <a:latin typeface="Montserrat" pitchFamily="2" charset="0"/>
                <a:ea typeface="Lato"/>
                <a:cs typeface="Lato"/>
                <a:sym typeface="Lato"/>
              </a:rPr>
              <a:t> </a:t>
            </a:r>
            <a:r>
              <a:rPr lang="en-US" sz="2899" dirty="0" err="1">
                <a:solidFill>
                  <a:srgbClr val="E5E1DA"/>
                </a:solidFill>
                <a:latin typeface="Montserrat" pitchFamily="2" charset="0"/>
                <a:ea typeface="Lato"/>
                <a:cs typeface="Lato"/>
                <a:sym typeface="Lato"/>
              </a:rPr>
              <a:t>mở</a:t>
            </a:r>
            <a:r>
              <a:rPr lang="en-US" sz="2899" dirty="0">
                <a:solidFill>
                  <a:srgbClr val="E5E1DA"/>
                </a:solidFill>
                <a:latin typeface="Montserrat" pitchFamily="2" charset="0"/>
                <a:ea typeface="Lato"/>
                <a:cs typeface="Lato"/>
                <a:sym typeface="Lato"/>
              </a:rPr>
              <a:t> </a:t>
            </a:r>
            <a:r>
              <a:rPr lang="en-US" sz="2899" dirty="0" err="1">
                <a:solidFill>
                  <a:srgbClr val="E5E1DA"/>
                </a:solidFill>
                <a:latin typeface="Montserrat" pitchFamily="2" charset="0"/>
                <a:ea typeface="Lato"/>
                <a:cs typeface="Lato"/>
                <a:sym typeface="Lato"/>
              </a:rPr>
              <a:t>rộng</a:t>
            </a:r>
            <a:r>
              <a:rPr lang="en-US" sz="2899" dirty="0">
                <a:solidFill>
                  <a:srgbClr val="E5E1DA"/>
                </a:solidFill>
                <a:latin typeface="Montserrat" pitchFamily="2" charset="0"/>
                <a:ea typeface="Lato"/>
                <a:cs typeface="Lato"/>
                <a:sym typeface="Lato"/>
              </a:rPr>
              <a:t> </a:t>
            </a:r>
            <a:r>
              <a:rPr lang="en-US" sz="2899" dirty="0" err="1">
                <a:solidFill>
                  <a:srgbClr val="E5E1DA"/>
                </a:solidFill>
                <a:latin typeface="Montserrat" pitchFamily="2" charset="0"/>
                <a:ea typeface="Lato"/>
                <a:cs typeface="Lato"/>
                <a:sym typeface="Lato"/>
              </a:rPr>
              <a:t>chức</a:t>
            </a:r>
            <a:r>
              <a:rPr lang="en-US" sz="2899" dirty="0">
                <a:solidFill>
                  <a:srgbClr val="E5E1DA"/>
                </a:solidFill>
                <a:latin typeface="Montserrat" pitchFamily="2" charset="0"/>
                <a:ea typeface="Lato"/>
                <a:cs typeface="Lato"/>
                <a:sym typeface="Lato"/>
              </a:rPr>
              <a:t> </a:t>
            </a:r>
            <a:r>
              <a:rPr lang="en-US" sz="2899" dirty="0" err="1">
                <a:solidFill>
                  <a:srgbClr val="E5E1DA"/>
                </a:solidFill>
                <a:latin typeface="Montserrat" pitchFamily="2" charset="0"/>
                <a:ea typeface="Lato"/>
                <a:cs typeface="Lato"/>
                <a:sym typeface="Lato"/>
              </a:rPr>
              <a:t>năng</a:t>
            </a:r>
            <a:r>
              <a:rPr lang="en-US" sz="2899" dirty="0">
                <a:solidFill>
                  <a:srgbClr val="E5E1DA"/>
                </a:solidFill>
                <a:latin typeface="Montserrat" pitchFamily="2" charset="0"/>
                <a:ea typeface="Lato"/>
                <a:cs typeface="Lato"/>
                <a:sym typeface="Lato"/>
              </a:rPr>
              <a:t> </a:t>
            </a:r>
            <a:r>
              <a:rPr lang="en-US" sz="2899" dirty="0" err="1">
                <a:solidFill>
                  <a:srgbClr val="E5E1DA"/>
                </a:solidFill>
                <a:latin typeface="Montserrat" pitchFamily="2" charset="0"/>
                <a:ea typeface="Lato"/>
                <a:cs typeface="Lato"/>
                <a:sym typeface="Lato"/>
              </a:rPr>
              <a:t>và</a:t>
            </a:r>
            <a:r>
              <a:rPr lang="en-US" sz="2899" dirty="0">
                <a:solidFill>
                  <a:srgbClr val="E5E1DA"/>
                </a:solidFill>
                <a:latin typeface="Montserrat" pitchFamily="2" charset="0"/>
                <a:ea typeface="Lato"/>
                <a:cs typeface="Lato"/>
                <a:sym typeface="Lato"/>
              </a:rPr>
              <a:t> </a:t>
            </a:r>
            <a:r>
              <a:rPr lang="en-US" sz="2899" dirty="0" err="1">
                <a:solidFill>
                  <a:srgbClr val="E5E1DA"/>
                </a:solidFill>
                <a:latin typeface="Montserrat" pitchFamily="2" charset="0"/>
                <a:ea typeface="Lato"/>
                <a:cs typeface="Lato"/>
                <a:sym typeface="Lato"/>
              </a:rPr>
              <a:t>cải</a:t>
            </a:r>
            <a:r>
              <a:rPr lang="en-US" sz="2899" dirty="0">
                <a:solidFill>
                  <a:srgbClr val="E5E1DA"/>
                </a:solidFill>
                <a:latin typeface="Montserrat" pitchFamily="2" charset="0"/>
                <a:ea typeface="Lato"/>
                <a:cs typeface="Lato"/>
                <a:sym typeface="Lato"/>
              </a:rPr>
              <a:t> </a:t>
            </a:r>
            <a:r>
              <a:rPr lang="en-US" sz="2899" dirty="0" err="1">
                <a:solidFill>
                  <a:srgbClr val="E5E1DA"/>
                </a:solidFill>
                <a:latin typeface="Montserrat" pitchFamily="2" charset="0"/>
                <a:ea typeface="Lato"/>
                <a:cs typeface="Lato"/>
                <a:sym typeface="Lato"/>
              </a:rPr>
              <a:t>thiện</a:t>
            </a:r>
            <a:r>
              <a:rPr lang="en-US" sz="2899" dirty="0">
                <a:solidFill>
                  <a:srgbClr val="E5E1DA"/>
                </a:solidFill>
                <a:latin typeface="Montserrat" pitchFamily="2" charset="0"/>
                <a:ea typeface="Lato"/>
                <a:cs typeface="Lato"/>
                <a:sym typeface="Lato"/>
              </a:rPr>
              <a:t> </a:t>
            </a:r>
            <a:r>
              <a:rPr lang="en-US" sz="2899" dirty="0" err="1">
                <a:solidFill>
                  <a:srgbClr val="E5E1DA"/>
                </a:solidFill>
                <a:latin typeface="Montserrat" pitchFamily="2" charset="0"/>
                <a:ea typeface="Lato"/>
                <a:cs typeface="Lato"/>
                <a:sym typeface="Lato"/>
              </a:rPr>
              <a:t>trải</a:t>
            </a:r>
            <a:r>
              <a:rPr lang="en-US" sz="2899" dirty="0">
                <a:solidFill>
                  <a:srgbClr val="E5E1DA"/>
                </a:solidFill>
                <a:latin typeface="Montserrat" pitchFamily="2" charset="0"/>
                <a:ea typeface="Lato"/>
                <a:cs typeface="Lato"/>
                <a:sym typeface="Lato"/>
              </a:rPr>
              <a:t> </a:t>
            </a:r>
            <a:r>
              <a:rPr lang="en-US" sz="2899" dirty="0" err="1">
                <a:solidFill>
                  <a:srgbClr val="E5E1DA"/>
                </a:solidFill>
                <a:latin typeface="Montserrat" pitchFamily="2" charset="0"/>
                <a:ea typeface="Lato"/>
                <a:cs typeface="Lato"/>
                <a:sym typeface="Lato"/>
              </a:rPr>
              <a:t>nghiệm</a:t>
            </a:r>
            <a:r>
              <a:rPr lang="en-US" sz="2899" dirty="0">
                <a:solidFill>
                  <a:srgbClr val="E5E1DA"/>
                </a:solidFill>
                <a:latin typeface="Montserrat" pitchFamily="2" charset="0"/>
                <a:ea typeface="Lato"/>
                <a:cs typeface="Lato"/>
                <a:sym typeface="Lato"/>
              </a:rPr>
              <a:t> </a:t>
            </a:r>
          </a:p>
          <a:p>
            <a:pPr algn="just">
              <a:lnSpc>
                <a:spcPts val="4059"/>
              </a:lnSpc>
            </a:pPr>
            <a:r>
              <a:rPr lang="en-US" sz="2899" dirty="0" err="1">
                <a:solidFill>
                  <a:srgbClr val="E5E1DA"/>
                </a:solidFill>
                <a:latin typeface="Montserrat" pitchFamily="2" charset="0"/>
                <a:ea typeface="Lato"/>
                <a:cs typeface="Lato"/>
                <a:sym typeface="Lato"/>
              </a:rPr>
              <a:t>người</a:t>
            </a:r>
            <a:r>
              <a:rPr lang="en-US" sz="2899" dirty="0">
                <a:solidFill>
                  <a:srgbClr val="E5E1DA"/>
                </a:solidFill>
                <a:latin typeface="Montserrat" pitchFamily="2" charset="0"/>
                <a:ea typeface="Lato"/>
                <a:cs typeface="Lato"/>
                <a:sym typeface="Lato"/>
              </a:rPr>
              <a:t> </a:t>
            </a:r>
            <a:r>
              <a:rPr lang="en-US" sz="2899" dirty="0" err="1">
                <a:solidFill>
                  <a:srgbClr val="E5E1DA"/>
                </a:solidFill>
                <a:latin typeface="Montserrat" pitchFamily="2" charset="0"/>
                <a:ea typeface="Lato"/>
                <a:cs typeface="Lato"/>
                <a:sym typeface="Lato"/>
              </a:rPr>
              <a:t>dùng</a:t>
            </a:r>
            <a:r>
              <a:rPr lang="en-US" sz="2899" dirty="0">
                <a:solidFill>
                  <a:srgbClr val="E5E1DA"/>
                </a:solidFill>
                <a:latin typeface="Montserrat" pitchFamily="2" charset="0"/>
                <a:ea typeface="Lato"/>
                <a:cs typeface="Lato"/>
                <a:sym typeface="Lato"/>
              </a:rPr>
              <a:t>.</a:t>
            </a:r>
          </a:p>
        </p:txBody>
      </p:sp>
      <p:sp>
        <p:nvSpPr>
          <p:cNvPr id="12" name="TextBox 12"/>
          <p:cNvSpPr txBox="1"/>
          <p:nvPr/>
        </p:nvSpPr>
        <p:spPr>
          <a:xfrm>
            <a:off x="2286000" y="3217534"/>
            <a:ext cx="8761959" cy="1692771"/>
          </a:xfrm>
          <a:prstGeom prst="rect">
            <a:avLst/>
          </a:prstGeom>
        </p:spPr>
        <p:txBody>
          <a:bodyPr lIns="0" tIns="0" rIns="0" bIns="0" rtlCol="0" anchor="t">
            <a:spAutoFit/>
          </a:bodyPr>
          <a:lstStyle/>
          <a:p>
            <a:pPr algn="l">
              <a:lnSpc>
                <a:spcPts val="6600"/>
              </a:lnSpc>
            </a:pPr>
            <a:r>
              <a:rPr lang="en-US" sz="6000" b="1" dirty="0">
                <a:solidFill>
                  <a:srgbClr val="FBF9F1"/>
                </a:solidFill>
                <a:latin typeface="Montserrat" pitchFamily="2" charset="0"/>
                <a:ea typeface="Poppins Bold"/>
                <a:cs typeface="Poppins Bold"/>
                <a:sym typeface="Poppins Bold"/>
              </a:rPr>
              <a:t>KẾT LUẬN VÀ </a:t>
            </a:r>
          </a:p>
          <a:p>
            <a:pPr algn="l">
              <a:lnSpc>
                <a:spcPts val="6600"/>
              </a:lnSpc>
            </a:pPr>
            <a:r>
              <a:rPr lang="en-US" sz="6000" b="1" dirty="0">
                <a:solidFill>
                  <a:srgbClr val="FBF9F1"/>
                </a:solidFill>
                <a:latin typeface="Montserrat" pitchFamily="2" charset="0"/>
                <a:ea typeface="Poppins Bold"/>
                <a:cs typeface="Poppins Bold"/>
                <a:sym typeface="Poppins Bold"/>
              </a:rPr>
              <a:t>HƯỚNG PHÁT TRIỂN</a:t>
            </a:r>
          </a:p>
        </p:txBody>
      </p:sp>
      <p:sp>
        <p:nvSpPr>
          <p:cNvPr id="13" name="Rectangle: Rounded Corners 12">
            <a:extLst>
              <a:ext uri="{FF2B5EF4-FFF2-40B4-BE49-F238E27FC236}">
                <a16:creationId xmlns:a16="http://schemas.microsoft.com/office/drawing/2014/main" id="{F2A7D42A-A49C-A1F0-CF9E-C948BAFC3153}"/>
              </a:ext>
            </a:extLst>
          </p:cNvPr>
          <p:cNvSpPr/>
          <p:nvPr/>
        </p:nvSpPr>
        <p:spPr>
          <a:xfrm>
            <a:off x="1028700" y="2832691"/>
            <a:ext cx="495300" cy="6420377"/>
          </a:xfrm>
          <a:prstGeom prst="roundRect">
            <a:avLst>
              <a:gd name="adj" fmla="val 23232"/>
            </a:avLst>
          </a:prstGeom>
          <a:solidFill>
            <a:srgbClr val="F9E77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928665" y="645697"/>
            <a:ext cx="16598104" cy="995428"/>
            <a:chOff x="0" y="0"/>
            <a:chExt cx="4371517" cy="262170"/>
          </a:xfrm>
        </p:grpSpPr>
        <p:sp>
          <p:nvSpPr>
            <p:cNvPr id="3" name="Freeform 3"/>
            <p:cNvSpPr/>
            <p:nvPr/>
          </p:nvSpPr>
          <p:spPr>
            <a:xfrm>
              <a:off x="0" y="0"/>
              <a:ext cx="4371517" cy="262170"/>
            </a:xfrm>
            <a:custGeom>
              <a:avLst/>
              <a:gdLst/>
              <a:ahLst/>
              <a:cxnLst/>
              <a:rect l="l" t="t" r="r" b="b"/>
              <a:pathLst>
                <a:path w="4371517" h="262170">
                  <a:moveTo>
                    <a:pt x="29852" y="0"/>
                  </a:moveTo>
                  <a:lnTo>
                    <a:pt x="4341666" y="0"/>
                  </a:lnTo>
                  <a:cubicBezTo>
                    <a:pt x="4349583" y="0"/>
                    <a:pt x="4357176" y="3145"/>
                    <a:pt x="4362774" y="8743"/>
                  </a:cubicBezTo>
                  <a:cubicBezTo>
                    <a:pt x="4368372" y="14342"/>
                    <a:pt x="4371517" y="21935"/>
                    <a:pt x="4371517" y="29852"/>
                  </a:cubicBezTo>
                  <a:lnTo>
                    <a:pt x="4371517" y="232318"/>
                  </a:lnTo>
                  <a:cubicBezTo>
                    <a:pt x="4371517" y="248805"/>
                    <a:pt x="4358152" y="262170"/>
                    <a:pt x="4341666" y="262170"/>
                  </a:cubicBezTo>
                  <a:lnTo>
                    <a:pt x="29852" y="262170"/>
                  </a:lnTo>
                  <a:cubicBezTo>
                    <a:pt x="21935" y="262170"/>
                    <a:pt x="14342" y="259025"/>
                    <a:pt x="8743" y="253427"/>
                  </a:cubicBezTo>
                  <a:cubicBezTo>
                    <a:pt x="3145" y="247829"/>
                    <a:pt x="0" y="240236"/>
                    <a:pt x="0" y="232318"/>
                  </a:cubicBezTo>
                  <a:lnTo>
                    <a:pt x="0" y="29852"/>
                  </a:lnTo>
                  <a:cubicBezTo>
                    <a:pt x="0" y="21935"/>
                    <a:pt x="3145" y="14342"/>
                    <a:pt x="8743" y="8743"/>
                  </a:cubicBezTo>
                  <a:cubicBezTo>
                    <a:pt x="14342" y="3145"/>
                    <a:pt x="21935" y="0"/>
                    <a:pt x="29852" y="0"/>
                  </a:cubicBezTo>
                  <a:close/>
                </a:path>
              </a:pathLst>
            </a:custGeom>
            <a:solidFill>
              <a:srgbClr val="000000">
                <a:alpha val="0"/>
              </a:srgbClr>
            </a:solidFill>
            <a:ln w="38100" cap="rnd">
              <a:solidFill>
                <a:srgbClr val="E5E1DA"/>
              </a:solidFill>
              <a:prstDash val="solid"/>
              <a:round/>
            </a:ln>
          </p:spPr>
        </p:sp>
        <p:sp>
          <p:nvSpPr>
            <p:cNvPr id="4" name="TextBox 4"/>
            <p:cNvSpPr txBox="1"/>
            <p:nvPr/>
          </p:nvSpPr>
          <p:spPr>
            <a:xfrm>
              <a:off x="0" y="-38100"/>
              <a:ext cx="4371517" cy="300270"/>
            </a:xfrm>
            <a:prstGeom prst="rect">
              <a:avLst/>
            </a:prstGeom>
          </p:spPr>
          <p:txBody>
            <a:bodyPr lIns="50800" tIns="50800" rIns="50800" bIns="50800" rtlCol="0" anchor="ctr"/>
            <a:lstStyle/>
            <a:p>
              <a:pPr algn="ctr">
                <a:lnSpc>
                  <a:spcPts val="2659"/>
                </a:lnSpc>
              </a:pPr>
              <a:endParaRPr>
                <a:latin typeface="Montserrat" pitchFamily="2" charset="0"/>
              </a:endParaRPr>
            </a:p>
          </p:txBody>
        </p:sp>
      </p:grpSp>
      <p:sp>
        <p:nvSpPr>
          <p:cNvPr id="5" name="Freeform 5"/>
          <p:cNvSpPr/>
          <p:nvPr/>
        </p:nvSpPr>
        <p:spPr>
          <a:xfrm rot="2100837" flipH="1">
            <a:off x="8982673" y="428119"/>
            <a:ext cx="8310061" cy="8781453"/>
          </a:xfrm>
          <a:custGeom>
            <a:avLst/>
            <a:gdLst/>
            <a:ahLst/>
            <a:cxnLst/>
            <a:rect l="l" t="t" r="r" b="b"/>
            <a:pathLst>
              <a:path w="8310061" h="8781453">
                <a:moveTo>
                  <a:pt x="8310061" y="0"/>
                </a:moveTo>
                <a:lnTo>
                  <a:pt x="0" y="0"/>
                </a:lnTo>
                <a:lnTo>
                  <a:pt x="0" y="8781453"/>
                </a:lnTo>
                <a:lnTo>
                  <a:pt x="8310061" y="8781453"/>
                </a:lnTo>
                <a:lnTo>
                  <a:pt x="8310061" y="0"/>
                </a:lnTo>
                <a:close/>
              </a:path>
            </a:pathLst>
          </a:custGeom>
          <a:blipFill>
            <a:blip r:embed="rId2"/>
            <a:stretch>
              <a:fillRect r="-381" b="-1869"/>
            </a:stretch>
          </a:blipFill>
        </p:spPr>
      </p:sp>
      <p:sp>
        <p:nvSpPr>
          <p:cNvPr id="6" name="Freeform 6"/>
          <p:cNvSpPr/>
          <p:nvPr/>
        </p:nvSpPr>
        <p:spPr>
          <a:xfrm>
            <a:off x="1171305" y="879197"/>
            <a:ext cx="528429" cy="528429"/>
          </a:xfrm>
          <a:custGeom>
            <a:avLst/>
            <a:gdLst/>
            <a:ahLst/>
            <a:cxnLst/>
            <a:rect l="l" t="t" r="r" b="b"/>
            <a:pathLst>
              <a:path w="528429" h="528429">
                <a:moveTo>
                  <a:pt x="0" y="0"/>
                </a:moveTo>
                <a:lnTo>
                  <a:pt x="528429" y="0"/>
                </a:lnTo>
                <a:lnTo>
                  <a:pt x="528429" y="528429"/>
                </a:lnTo>
                <a:lnTo>
                  <a:pt x="0" y="52842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TextBox 7"/>
          <p:cNvSpPr txBox="1"/>
          <p:nvPr/>
        </p:nvSpPr>
        <p:spPr>
          <a:xfrm>
            <a:off x="1509650" y="2247900"/>
            <a:ext cx="11411477" cy="2051844"/>
          </a:xfrm>
          <a:prstGeom prst="rect">
            <a:avLst/>
          </a:prstGeom>
        </p:spPr>
        <p:txBody>
          <a:bodyPr lIns="0" tIns="0" rIns="0" bIns="0" rtlCol="0" anchor="t">
            <a:spAutoFit/>
          </a:bodyPr>
          <a:lstStyle/>
          <a:p>
            <a:pPr algn="l">
              <a:lnSpc>
                <a:spcPts val="15959"/>
              </a:lnSpc>
            </a:pPr>
            <a:r>
              <a:rPr lang="en-US" sz="14508" b="1" dirty="0">
                <a:solidFill>
                  <a:srgbClr val="FBF9F1"/>
                </a:solidFill>
                <a:latin typeface="Montserrat" pitchFamily="2" charset="0"/>
                <a:ea typeface="Poppins Bold"/>
                <a:cs typeface="Poppins Bold"/>
                <a:sym typeface="Poppins Bold"/>
              </a:rPr>
              <a:t>CẢM ƠN</a:t>
            </a:r>
          </a:p>
        </p:txBody>
      </p:sp>
      <p:sp>
        <p:nvSpPr>
          <p:cNvPr id="8" name="TextBox 8"/>
          <p:cNvSpPr txBox="1"/>
          <p:nvPr/>
        </p:nvSpPr>
        <p:spPr>
          <a:xfrm>
            <a:off x="1896669" y="882426"/>
            <a:ext cx="4535372" cy="464820"/>
          </a:xfrm>
          <a:prstGeom prst="rect">
            <a:avLst/>
          </a:prstGeom>
        </p:spPr>
        <p:txBody>
          <a:bodyPr lIns="0" tIns="0" rIns="0" bIns="0" rtlCol="0" anchor="t">
            <a:spAutoFit/>
          </a:bodyPr>
          <a:lstStyle/>
          <a:p>
            <a:pPr algn="l">
              <a:lnSpc>
                <a:spcPts val="3779"/>
              </a:lnSpc>
              <a:spcBef>
                <a:spcPct val="0"/>
              </a:spcBef>
            </a:pPr>
            <a:r>
              <a:rPr lang="en-US" sz="2700">
                <a:solidFill>
                  <a:srgbClr val="E5E1DA"/>
                </a:solidFill>
                <a:latin typeface="Montserrat" pitchFamily="2" charset="0"/>
                <a:ea typeface="Lato"/>
                <a:cs typeface="Lato"/>
                <a:sym typeface="Lato"/>
              </a:rPr>
              <a:t>BÁO CÁO ĐỀ TÀI</a:t>
            </a:r>
          </a:p>
        </p:txBody>
      </p:sp>
      <p:sp>
        <p:nvSpPr>
          <p:cNvPr id="9" name="TextBox 9"/>
          <p:cNvSpPr txBox="1"/>
          <p:nvPr/>
        </p:nvSpPr>
        <p:spPr>
          <a:xfrm>
            <a:off x="1509650" y="6108276"/>
            <a:ext cx="6096698" cy="2641599"/>
          </a:xfrm>
          <a:prstGeom prst="rect">
            <a:avLst/>
          </a:prstGeom>
        </p:spPr>
        <p:txBody>
          <a:bodyPr lIns="0" tIns="0" rIns="0" bIns="0" rtlCol="0" anchor="t">
            <a:spAutoFit/>
          </a:bodyPr>
          <a:lstStyle/>
          <a:p>
            <a:pPr algn="l">
              <a:lnSpc>
                <a:spcPts val="3500"/>
              </a:lnSpc>
            </a:pPr>
            <a:r>
              <a:rPr lang="en-US" sz="2500" dirty="0" err="1">
                <a:solidFill>
                  <a:srgbClr val="E5E1DA"/>
                </a:solidFill>
                <a:latin typeface="Montserrat" pitchFamily="2" charset="0"/>
                <a:ea typeface="Poppins"/>
                <a:cs typeface="Poppins"/>
                <a:sym typeface="Poppins"/>
              </a:rPr>
              <a:t>Trình</a:t>
            </a:r>
            <a:r>
              <a:rPr lang="en-US" sz="2500" dirty="0">
                <a:solidFill>
                  <a:srgbClr val="E5E1DA"/>
                </a:solidFill>
                <a:latin typeface="Montserrat" pitchFamily="2" charset="0"/>
                <a:ea typeface="Poppins"/>
                <a:cs typeface="Poppins"/>
                <a:sym typeface="Poppins"/>
              </a:rPr>
              <a:t> </a:t>
            </a:r>
            <a:r>
              <a:rPr lang="en-US" sz="2500" dirty="0" err="1">
                <a:solidFill>
                  <a:srgbClr val="E5E1DA"/>
                </a:solidFill>
                <a:latin typeface="Montserrat" pitchFamily="2" charset="0"/>
                <a:ea typeface="Poppins"/>
                <a:cs typeface="Poppins"/>
                <a:sym typeface="Poppins"/>
              </a:rPr>
              <a:t>bày</a:t>
            </a:r>
            <a:r>
              <a:rPr lang="en-US" sz="2500" dirty="0">
                <a:solidFill>
                  <a:srgbClr val="E5E1DA"/>
                </a:solidFill>
                <a:latin typeface="Montserrat" pitchFamily="2" charset="0"/>
                <a:ea typeface="Poppins"/>
                <a:cs typeface="Poppins"/>
                <a:sym typeface="Poppins"/>
              </a:rPr>
              <a:t> </a:t>
            </a:r>
            <a:r>
              <a:rPr lang="en-US" sz="2500" dirty="0" err="1">
                <a:solidFill>
                  <a:srgbClr val="E5E1DA"/>
                </a:solidFill>
                <a:latin typeface="Montserrat" pitchFamily="2" charset="0"/>
                <a:ea typeface="Poppins"/>
                <a:cs typeface="Poppins"/>
                <a:sym typeface="Poppins"/>
              </a:rPr>
              <a:t>bởi</a:t>
            </a:r>
            <a:r>
              <a:rPr lang="en-US" sz="2500" dirty="0">
                <a:solidFill>
                  <a:srgbClr val="E5E1DA"/>
                </a:solidFill>
                <a:latin typeface="Montserrat" pitchFamily="2" charset="0"/>
                <a:ea typeface="Poppins"/>
                <a:cs typeface="Poppins"/>
                <a:sym typeface="Poppins"/>
              </a:rPr>
              <a:t> Nguyễn Hữu Anh </a:t>
            </a:r>
          </a:p>
          <a:p>
            <a:pPr algn="l">
              <a:lnSpc>
                <a:spcPts val="3500"/>
              </a:lnSpc>
            </a:pPr>
            <a:r>
              <a:rPr lang="en-US" sz="2500" dirty="0">
                <a:solidFill>
                  <a:srgbClr val="E5E1DA"/>
                </a:solidFill>
                <a:latin typeface="Montserrat" pitchFamily="2" charset="0"/>
                <a:ea typeface="Poppins"/>
                <a:cs typeface="Poppins"/>
                <a:sym typeface="Poppins"/>
              </a:rPr>
              <a:t>MSSV: 110122033 </a:t>
            </a:r>
          </a:p>
          <a:p>
            <a:pPr algn="l">
              <a:lnSpc>
                <a:spcPts val="3500"/>
              </a:lnSpc>
            </a:pPr>
            <a:r>
              <a:rPr lang="en-US" sz="2500" dirty="0" err="1">
                <a:solidFill>
                  <a:srgbClr val="E5E1DA"/>
                </a:solidFill>
                <a:latin typeface="Montserrat" pitchFamily="2" charset="0"/>
                <a:ea typeface="Poppins"/>
                <a:cs typeface="Poppins"/>
                <a:sym typeface="Poppins"/>
              </a:rPr>
              <a:t>Lớp</a:t>
            </a:r>
            <a:r>
              <a:rPr lang="en-US" sz="2500" dirty="0">
                <a:solidFill>
                  <a:srgbClr val="E5E1DA"/>
                </a:solidFill>
                <a:latin typeface="Montserrat" pitchFamily="2" charset="0"/>
                <a:ea typeface="Poppins"/>
                <a:cs typeface="Poppins"/>
                <a:sym typeface="Poppins"/>
              </a:rPr>
              <a:t>: DA22TTA</a:t>
            </a:r>
          </a:p>
          <a:p>
            <a:pPr algn="l">
              <a:lnSpc>
                <a:spcPts val="3500"/>
              </a:lnSpc>
            </a:pPr>
            <a:endParaRPr lang="en-US" sz="2500" dirty="0">
              <a:solidFill>
                <a:srgbClr val="E5E1DA"/>
              </a:solidFill>
              <a:latin typeface="Montserrat" pitchFamily="2" charset="0"/>
              <a:ea typeface="Poppins"/>
              <a:cs typeface="Poppins"/>
              <a:sym typeface="Poppins"/>
            </a:endParaRPr>
          </a:p>
          <a:p>
            <a:pPr algn="l">
              <a:lnSpc>
                <a:spcPts val="3500"/>
              </a:lnSpc>
              <a:spcBef>
                <a:spcPct val="0"/>
              </a:spcBef>
            </a:pPr>
            <a:r>
              <a:rPr lang="en-US" sz="2500" dirty="0" err="1">
                <a:solidFill>
                  <a:srgbClr val="E5E1DA"/>
                </a:solidFill>
                <a:latin typeface="Montserrat" pitchFamily="2" charset="0"/>
                <a:ea typeface="Poppins"/>
                <a:cs typeface="Poppins"/>
                <a:sym typeface="Poppins"/>
              </a:rPr>
              <a:t>Giáo</a:t>
            </a:r>
            <a:r>
              <a:rPr lang="en-US" sz="2500" dirty="0">
                <a:solidFill>
                  <a:srgbClr val="E5E1DA"/>
                </a:solidFill>
                <a:latin typeface="Montserrat" pitchFamily="2" charset="0"/>
                <a:ea typeface="Poppins"/>
                <a:cs typeface="Poppins"/>
                <a:sym typeface="Poppins"/>
              </a:rPr>
              <a:t> </a:t>
            </a:r>
            <a:r>
              <a:rPr lang="en-US" sz="2500" dirty="0" err="1">
                <a:solidFill>
                  <a:srgbClr val="E5E1DA"/>
                </a:solidFill>
                <a:latin typeface="Montserrat" pitchFamily="2" charset="0"/>
                <a:ea typeface="Poppins"/>
                <a:cs typeface="Poppins"/>
                <a:sym typeface="Poppins"/>
              </a:rPr>
              <a:t>viên</a:t>
            </a:r>
            <a:r>
              <a:rPr lang="en-US" sz="2500" dirty="0">
                <a:solidFill>
                  <a:srgbClr val="E5E1DA"/>
                </a:solidFill>
                <a:latin typeface="Montserrat" pitchFamily="2" charset="0"/>
                <a:ea typeface="Poppins"/>
                <a:cs typeface="Poppins"/>
                <a:sym typeface="Poppins"/>
              </a:rPr>
              <a:t> </a:t>
            </a:r>
            <a:r>
              <a:rPr lang="en-US" sz="2500" dirty="0" err="1">
                <a:solidFill>
                  <a:srgbClr val="E5E1DA"/>
                </a:solidFill>
                <a:latin typeface="Montserrat" pitchFamily="2" charset="0"/>
                <a:ea typeface="Poppins"/>
                <a:cs typeface="Poppins"/>
                <a:sym typeface="Poppins"/>
              </a:rPr>
              <a:t>hướng</a:t>
            </a:r>
            <a:r>
              <a:rPr lang="en-US" sz="2500" dirty="0">
                <a:solidFill>
                  <a:srgbClr val="E5E1DA"/>
                </a:solidFill>
                <a:latin typeface="Montserrat" pitchFamily="2" charset="0"/>
                <a:ea typeface="Poppins"/>
                <a:cs typeface="Poppins"/>
                <a:sym typeface="Poppins"/>
              </a:rPr>
              <a:t> </a:t>
            </a:r>
            <a:r>
              <a:rPr lang="en-US" sz="2500" dirty="0" err="1">
                <a:solidFill>
                  <a:srgbClr val="E5E1DA"/>
                </a:solidFill>
                <a:latin typeface="Montserrat" pitchFamily="2" charset="0"/>
                <a:ea typeface="Poppins"/>
                <a:cs typeface="Poppins"/>
                <a:sym typeface="Poppins"/>
              </a:rPr>
              <a:t>dẫn</a:t>
            </a:r>
            <a:r>
              <a:rPr lang="en-US" sz="2500" dirty="0">
                <a:solidFill>
                  <a:srgbClr val="E5E1DA"/>
                </a:solidFill>
                <a:latin typeface="Montserrat" pitchFamily="2" charset="0"/>
                <a:ea typeface="Poppins"/>
                <a:cs typeface="Poppins"/>
                <a:sym typeface="Poppins"/>
              </a:rPr>
              <a:t> </a:t>
            </a:r>
          </a:p>
          <a:p>
            <a:pPr algn="l">
              <a:lnSpc>
                <a:spcPts val="3500"/>
              </a:lnSpc>
              <a:spcBef>
                <a:spcPct val="0"/>
              </a:spcBef>
            </a:pPr>
            <a:r>
              <a:rPr lang="en-US" sz="2500" dirty="0" err="1">
                <a:solidFill>
                  <a:srgbClr val="E5E1DA"/>
                </a:solidFill>
                <a:latin typeface="Montserrat" pitchFamily="2" charset="0"/>
                <a:ea typeface="Poppins"/>
                <a:cs typeface="Poppins"/>
                <a:sym typeface="Poppins"/>
              </a:rPr>
              <a:t>ThS</a:t>
            </a:r>
            <a:r>
              <a:rPr lang="en-US" sz="2500" dirty="0">
                <a:solidFill>
                  <a:srgbClr val="E5E1DA"/>
                </a:solidFill>
                <a:latin typeface="Montserrat" pitchFamily="2" charset="0"/>
                <a:ea typeface="Poppins"/>
                <a:cs typeface="Poppins"/>
                <a:sym typeface="Poppins"/>
              </a:rPr>
              <a:t>. Nguyễn </a:t>
            </a:r>
            <a:r>
              <a:rPr lang="en-US" sz="2500" dirty="0" err="1">
                <a:solidFill>
                  <a:srgbClr val="E5E1DA"/>
                </a:solidFill>
                <a:latin typeface="Montserrat" pitchFamily="2" charset="0"/>
                <a:ea typeface="Poppins"/>
                <a:cs typeface="Poppins"/>
                <a:sym typeface="Poppins"/>
              </a:rPr>
              <a:t>Ngọc</a:t>
            </a:r>
            <a:r>
              <a:rPr lang="en-US" sz="2500" dirty="0">
                <a:solidFill>
                  <a:srgbClr val="E5E1DA"/>
                </a:solidFill>
                <a:latin typeface="Montserrat" pitchFamily="2" charset="0"/>
                <a:ea typeface="Poppins"/>
                <a:cs typeface="Poppins"/>
                <a:sym typeface="Poppins"/>
              </a:rPr>
              <a:t> </a:t>
            </a:r>
            <a:r>
              <a:rPr lang="en-US" sz="2500" dirty="0" err="1">
                <a:solidFill>
                  <a:srgbClr val="E5E1DA"/>
                </a:solidFill>
                <a:latin typeface="Montserrat" pitchFamily="2" charset="0"/>
                <a:ea typeface="Poppins"/>
                <a:cs typeface="Poppins"/>
                <a:sym typeface="Poppins"/>
              </a:rPr>
              <a:t>Đan</a:t>
            </a:r>
            <a:r>
              <a:rPr lang="en-US" sz="2500" dirty="0">
                <a:solidFill>
                  <a:srgbClr val="E5E1DA"/>
                </a:solidFill>
                <a:latin typeface="Montserrat" pitchFamily="2" charset="0"/>
                <a:ea typeface="Poppins"/>
                <a:cs typeface="Poppins"/>
                <a:sym typeface="Poppins"/>
              </a:rPr>
              <a:t> Thanh</a:t>
            </a:r>
          </a:p>
        </p:txBody>
      </p:sp>
      <p:sp>
        <p:nvSpPr>
          <p:cNvPr id="10" name="TextBox 10"/>
          <p:cNvSpPr txBox="1"/>
          <p:nvPr/>
        </p:nvSpPr>
        <p:spPr>
          <a:xfrm>
            <a:off x="1509650" y="4451460"/>
            <a:ext cx="11411477" cy="1564531"/>
          </a:xfrm>
          <a:prstGeom prst="rect">
            <a:avLst/>
          </a:prstGeom>
        </p:spPr>
        <p:txBody>
          <a:bodyPr lIns="0" tIns="0" rIns="0" bIns="0" rtlCol="0" anchor="t">
            <a:spAutoFit/>
          </a:bodyPr>
          <a:lstStyle/>
          <a:p>
            <a:pPr algn="l">
              <a:lnSpc>
                <a:spcPts val="6050"/>
              </a:lnSpc>
            </a:pPr>
            <a:r>
              <a:rPr lang="en-US" sz="5500" dirty="0" err="1">
                <a:solidFill>
                  <a:srgbClr val="FBF9F1"/>
                </a:solidFill>
                <a:latin typeface="Montserrat" pitchFamily="2" charset="0"/>
                <a:ea typeface="Poppins"/>
                <a:cs typeface="Poppins"/>
                <a:sym typeface="Poppins"/>
              </a:rPr>
              <a:t>Thầy</a:t>
            </a:r>
            <a:r>
              <a:rPr lang="en-US" sz="5500" dirty="0">
                <a:solidFill>
                  <a:srgbClr val="FBF9F1"/>
                </a:solidFill>
                <a:latin typeface="Montserrat" pitchFamily="2" charset="0"/>
                <a:ea typeface="Poppins"/>
                <a:cs typeface="Poppins"/>
                <a:sym typeface="Poppins"/>
              </a:rPr>
              <a:t> </a:t>
            </a:r>
            <a:r>
              <a:rPr lang="en-US" sz="5500" dirty="0" err="1">
                <a:solidFill>
                  <a:srgbClr val="FBF9F1"/>
                </a:solidFill>
                <a:latin typeface="Montserrat" pitchFamily="2" charset="0"/>
                <a:ea typeface="Poppins"/>
                <a:cs typeface="Poppins"/>
                <a:sym typeface="Poppins"/>
              </a:rPr>
              <a:t>và</a:t>
            </a:r>
            <a:r>
              <a:rPr lang="en-US" sz="5500" dirty="0">
                <a:solidFill>
                  <a:srgbClr val="FBF9F1"/>
                </a:solidFill>
                <a:latin typeface="Montserrat" pitchFamily="2" charset="0"/>
                <a:ea typeface="Poppins"/>
                <a:cs typeface="Poppins"/>
                <a:sym typeface="Poppins"/>
              </a:rPr>
              <a:t> </a:t>
            </a:r>
            <a:r>
              <a:rPr lang="en-US" sz="5500" dirty="0" err="1">
                <a:solidFill>
                  <a:srgbClr val="FBF9F1"/>
                </a:solidFill>
                <a:latin typeface="Montserrat" pitchFamily="2" charset="0"/>
                <a:ea typeface="Poppins"/>
                <a:cs typeface="Poppins"/>
                <a:sym typeface="Poppins"/>
              </a:rPr>
              <a:t>cô</a:t>
            </a:r>
            <a:r>
              <a:rPr lang="en-US" sz="5500" dirty="0">
                <a:solidFill>
                  <a:srgbClr val="FBF9F1"/>
                </a:solidFill>
                <a:latin typeface="Montserrat" pitchFamily="2" charset="0"/>
                <a:ea typeface="Poppins"/>
                <a:cs typeface="Poppins"/>
                <a:sym typeface="Poppins"/>
              </a:rPr>
              <a:t> </a:t>
            </a:r>
            <a:r>
              <a:rPr lang="en-US" sz="5500" dirty="0" err="1">
                <a:solidFill>
                  <a:srgbClr val="FBF9F1"/>
                </a:solidFill>
                <a:latin typeface="Montserrat" pitchFamily="2" charset="0"/>
                <a:ea typeface="Poppins"/>
                <a:cs typeface="Poppins"/>
                <a:sym typeface="Poppins"/>
              </a:rPr>
              <a:t>đã</a:t>
            </a:r>
            <a:r>
              <a:rPr lang="en-US" sz="5500" dirty="0">
                <a:solidFill>
                  <a:srgbClr val="FBF9F1"/>
                </a:solidFill>
                <a:latin typeface="Montserrat" pitchFamily="2" charset="0"/>
                <a:ea typeface="Poppins"/>
                <a:cs typeface="Poppins"/>
                <a:sym typeface="Poppins"/>
              </a:rPr>
              <a:t> </a:t>
            </a:r>
            <a:r>
              <a:rPr lang="en-US" sz="5500" dirty="0" err="1">
                <a:solidFill>
                  <a:srgbClr val="FBF9F1"/>
                </a:solidFill>
                <a:latin typeface="Montserrat" pitchFamily="2" charset="0"/>
                <a:ea typeface="Poppins"/>
                <a:cs typeface="Poppins"/>
                <a:sym typeface="Poppins"/>
              </a:rPr>
              <a:t>dành</a:t>
            </a:r>
            <a:r>
              <a:rPr lang="en-US" sz="5500" dirty="0">
                <a:solidFill>
                  <a:srgbClr val="FBF9F1"/>
                </a:solidFill>
                <a:latin typeface="Montserrat" pitchFamily="2" charset="0"/>
                <a:ea typeface="Poppins"/>
                <a:cs typeface="Poppins"/>
                <a:sym typeface="Poppins"/>
              </a:rPr>
              <a:t> </a:t>
            </a:r>
            <a:r>
              <a:rPr lang="en-US" sz="5500" dirty="0" err="1">
                <a:solidFill>
                  <a:srgbClr val="FBF9F1"/>
                </a:solidFill>
                <a:latin typeface="Montserrat" pitchFamily="2" charset="0"/>
                <a:ea typeface="Poppins"/>
                <a:cs typeface="Poppins"/>
                <a:sym typeface="Poppins"/>
              </a:rPr>
              <a:t>thời</a:t>
            </a:r>
            <a:r>
              <a:rPr lang="en-US" sz="5500" dirty="0">
                <a:solidFill>
                  <a:srgbClr val="FBF9F1"/>
                </a:solidFill>
                <a:latin typeface="Montserrat" pitchFamily="2" charset="0"/>
                <a:ea typeface="Poppins"/>
                <a:cs typeface="Poppins"/>
                <a:sym typeface="Poppins"/>
              </a:rPr>
              <a:t> </a:t>
            </a:r>
            <a:r>
              <a:rPr lang="en-US" sz="5500" dirty="0" err="1">
                <a:solidFill>
                  <a:srgbClr val="FBF9F1"/>
                </a:solidFill>
                <a:latin typeface="Montserrat" pitchFamily="2" charset="0"/>
                <a:ea typeface="Poppins"/>
                <a:cs typeface="Poppins"/>
                <a:sym typeface="Poppins"/>
              </a:rPr>
              <a:t>gian</a:t>
            </a:r>
            <a:r>
              <a:rPr lang="en-US" sz="5500" dirty="0">
                <a:solidFill>
                  <a:srgbClr val="FBF9F1"/>
                </a:solidFill>
                <a:latin typeface="Montserrat" pitchFamily="2" charset="0"/>
                <a:ea typeface="Poppins"/>
                <a:cs typeface="Poppins"/>
                <a:sym typeface="Poppins"/>
              </a:rPr>
              <a:t> </a:t>
            </a:r>
            <a:r>
              <a:rPr lang="en-US" sz="5500" dirty="0" err="1">
                <a:solidFill>
                  <a:srgbClr val="FBF9F1"/>
                </a:solidFill>
                <a:latin typeface="Montserrat" pitchFamily="2" charset="0"/>
                <a:ea typeface="Poppins"/>
                <a:cs typeface="Poppins"/>
                <a:sym typeface="Poppins"/>
              </a:rPr>
              <a:t>theo</a:t>
            </a:r>
            <a:r>
              <a:rPr lang="en-US" sz="5500" dirty="0">
                <a:solidFill>
                  <a:srgbClr val="FBF9F1"/>
                </a:solidFill>
                <a:latin typeface="Montserrat" pitchFamily="2" charset="0"/>
                <a:ea typeface="Poppins"/>
                <a:cs typeface="Poppins"/>
                <a:sym typeface="Poppins"/>
              </a:rPr>
              <a:t> </a:t>
            </a:r>
            <a:r>
              <a:rPr lang="en-US" sz="5500" dirty="0" err="1">
                <a:solidFill>
                  <a:srgbClr val="FBF9F1"/>
                </a:solidFill>
                <a:latin typeface="Montserrat" pitchFamily="2" charset="0"/>
                <a:ea typeface="Poppins"/>
                <a:cs typeface="Poppins"/>
                <a:sym typeface="Poppins"/>
              </a:rPr>
              <a:t>dõi</a:t>
            </a:r>
            <a:endParaRPr lang="en-US" sz="5500" dirty="0">
              <a:solidFill>
                <a:srgbClr val="FBF9F1"/>
              </a:solidFill>
              <a:latin typeface="Montserrat" pitchFamily="2" charset="0"/>
              <a:ea typeface="Poppins"/>
              <a:cs typeface="Poppins"/>
              <a:sym typeface="Poppins"/>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TotalTime>
  <Words>658</Words>
  <Application>Microsoft Office PowerPoint</Application>
  <PresentationFormat>Custom</PresentationFormat>
  <Paragraphs>67</Paragraphs>
  <Slides>9</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vt:i4>
      </vt:variant>
    </vt:vector>
  </HeadingPairs>
  <TitlesOfParts>
    <vt:vector size="13" baseType="lpstr">
      <vt:lpstr>Montserrat</vt:lpstr>
      <vt:lpstr>Arial</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Nội dung đoạn văn bản của bạn</dc:title>
  <dc:creator>Lenovo</dc:creator>
  <cp:lastModifiedBy>Nguyễn Hữu Anh</cp:lastModifiedBy>
  <cp:revision>7</cp:revision>
  <dcterms:created xsi:type="dcterms:W3CDTF">2006-08-16T00:00:00Z</dcterms:created>
  <dcterms:modified xsi:type="dcterms:W3CDTF">2025-01-09T09:37:48Z</dcterms:modified>
  <dc:identifier>DAGbnR77PPs</dc:identifier>
</cp:coreProperties>
</file>